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Montserrat"/>
      <p:regular r:id="rId25"/>
      <p:bold r:id="rId26"/>
      <p:italic r:id="rId27"/>
      <p:boldItalic r:id="rId28"/>
    </p:embeddedFont>
    <p:embeddedFont>
      <p:font typeface="Lato"/>
      <p:regular r:id="rId29"/>
      <p:bold r:id="rId30"/>
      <p:italic r:id="rId31"/>
      <p:boldItalic r:id="rId32"/>
    </p:embeddedFont>
    <p:embeddedFont>
      <p:font typeface="Maven Pro"/>
      <p:regular r:id="rId33"/>
      <p:bold r:id="rId34"/>
    </p:embeddedFont>
    <p:embeddedFont>
      <p:font typeface="Jura"/>
      <p:regular r:id="rId35"/>
      <p:bold r:id="rId36"/>
    </p:embeddedFont>
    <p:embeddedFont>
      <p:font typeface="Orbitron"/>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D97D909-A1A2-431B-AFD6-828447034842}">
  <a:tblStyle styleId="{0D97D909-A1A2-431B-AFD6-82844703484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33" Type="http://schemas.openxmlformats.org/officeDocument/2006/relationships/font" Target="fonts/MavenPro-regular.fntdata"/><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35" Type="http://schemas.openxmlformats.org/officeDocument/2006/relationships/font" Target="fonts/Jura-regular.fntdata"/><Relationship Id="rId12" Type="http://schemas.openxmlformats.org/officeDocument/2006/relationships/slide" Target="slides/slide6.xml"/><Relationship Id="rId34" Type="http://schemas.openxmlformats.org/officeDocument/2006/relationships/font" Target="fonts/MavenPro-bold.fntdata"/><Relationship Id="rId15" Type="http://schemas.openxmlformats.org/officeDocument/2006/relationships/slide" Target="slides/slide9.xml"/><Relationship Id="rId37" Type="http://schemas.openxmlformats.org/officeDocument/2006/relationships/font" Target="fonts/Orbitron-regular.fntdata"/><Relationship Id="rId14" Type="http://schemas.openxmlformats.org/officeDocument/2006/relationships/slide" Target="slides/slide8.xml"/><Relationship Id="rId36" Type="http://schemas.openxmlformats.org/officeDocument/2006/relationships/font" Target="fonts/Jura-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Orbitron-bold.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04aecaa46d_0_1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04aecaa46d_0_1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02dbeb714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02dbeb714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04aecaa46d_0_1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04aecaa46d_0_1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04d0d49b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04d0d49b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Annotation policy. We label the bounding boxes for all</a:t>
            </a:r>
            <a:endParaRPr/>
          </a:p>
          <a:p>
            <a:pPr indent="0" lvl="0" marL="0" rtl="0" algn="l">
              <a:spcBef>
                <a:spcPts val="0"/>
              </a:spcBef>
              <a:spcAft>
                <a:spcPts val="0"/>
              </a:spcAft>
              <a:buClr>
                <a:schemeClr val="dk1"/>
              </a:buClr>
              <a:buSzPts val="1100"/>
              <a:buFont typeface="Arial"/>
              <a:buNone/>
            </a:pPr>
            <a:r>
              <a:rPr lang="en"/>
              <a:t>the recognizable faces in the WIDER FACE dataset. The</a:t>
            </a:r>
            <a:endParaRPr/>
          </a:p>
          <a:p>
            <a:pPr indent="0" lvl="0" marL="0" rtl="0" algn="l">
              <a:spcBef>
                <a:spcPts val="0"/>
              </a:spcBef>
              <a:spcAft>
                <a:spcPts val="0"/>
              </a:spcAft>
              <a:buClr>
                <a:schemeClr val="dk1"/>
              </a:buClr>
              <a:buSzPts val="1100"/>
              <a:buFont typeface="Arial"/>
              <a:buNone/>
            </a:pPr>
            <a:r>
              <a:rPr lang="en"/>
              <a:t>bounding box is required to tightly contain the forehead,</a:t>
            </a:r>
            <a:endParaRPr/>
          </a:p>
          <a:p>
            <a:pPr indent="0" lvl="0" marL="0" rtl="0" algn="l">
              <a:spcBef>
                <a:spcPts val="0"/>
              </a:spcBef>
              <a:spcAft>
                <a:spcPts val="0"/>
              </a:spcAft>
              <a:buClr>
                <a:schemeClr val="dk1"/>
              </a:buClr>
              <a:buSzPts val="1100"/>
              <a:buFont typeface="Arial"/>
              <a:buNone/>
            </a:pPr>
            <a:r>
              <a:rPr lang="en"/>
              <a:t>chin, and cheek, as shown in Fig. 2. If a face is occluded,</a:t>
            </a:r>
            <a:endParaRPr/>
          </a:p>
          <a:p>
            <a:pPr indent="0" lvl="0" marL="0" rtl="0" algn="l">
              <a:spcBef>
                <a:spcPts val="0"/>
              </a:spcBef>
              <a:spcAft>
                <a:spcPts val="0"/>
              </a:spcAft>
              <a:buClr>
                <a:schemeClr val="dk1"/>
              </a:buClr>
              <a:buSzPts val="1100"/>
              <a:buFont typeface="Arial"/>
              <a:buNone/>
            </a:pPr>
            <a:r>
              <a:rPr lang="en"/>
              <a:t>we still label it with a bounding box but with an estimation on the scale of occlusion. Similar to the PASCAL</a:t>
            </a:r>
            <a:endParaRPr/>
          </a:p>
          <a:p>
            <a:pPr indent="0" lvl="0" marL="0" rtl="0" algn="l">
              <a:spcBef>
                <a:spcPts val="0"/>
              </a:spcBef>
              <a:spcAft>
                <a:spcPts val="0"/>
              </a:spcAft>
              <a:buClr>
                <a:schemeClr val="dk1"/>
              </a:buClr>
              <a:buSzPts val="1100"/>
              <a:buFont typeface="Arial"/>
              <a:buNone/>
            </a:pPr>
            <a:r>
              <a:rPr lang="en"/>
              <a:t>VOC dataset [6], we assign an ’Ignore’ flag to the face</a:t>
            </a:r>
            <a:endParaRPr/>
          </a:p>
          <a:p>
            <a:pPr indent="0" lvl="0" marL="0" rtl="0" algn="l">
              <a:spcBef>
                <a:spcPts val="0"/>
              </a:spcBef>
              <a:spcAft>
                <a:spcPts val="0"/>
              </a:spcAft>
              <a:buClr>
                <a:schemeClr val="dk1"/>
              </a:buClr>
              <a:buSzPts val="1100"/>
              <a:buFont typeface="Arial"/>
              <a:buNone/>
            </a:pPr>
            <a:r>
              <a:rPr lang="en"/>
              <a:t>which is very difficult to be recognized due to low resolution and small scale (10 pixels or less). After annotating</a:t>
            </a:r>
            <a:endParaRPr/>
          </a:p>
          <a:p>
            <a:pPr indent="0" lvl="0" marL="0" rtl="0" algn="l">
              <a:spcBef>
                <a:spcPts val="0"/>
              </a:spcBef>
              <a:spcAft>
                <a:spcPts val="0"/>
              </a:spcAft>
              <a:buClr>
                <a:schemeClr val="dk1"/>
              </a:buClr>
              <a:buSzPts val="1100"/>
              <a:buFont typeface="Arial"/>
              <a:buNone/>
            </a:pPr>
            <a:r>
              <a:rPr lang="en"/>
              <a:t>the face bounding boxes, we further annotate the following</a:t>
            </a:r>
            <a:endParaRPr/>
          </a:p>
          <a:p>
            <a:pPr indent="0" lvl="0" marL="0" rtl="0" algn="l">
              <a:spcBef>
                <a:spcPts val="0"/>
              </a:spcBef>
              <a:spcAft>
                <a:spcPts val="0"/>
              </a:spcAft>
              <a:buClr>
                <a:schemeClr val="dk1"/>
              </a:buClr>
              <a:buSzPts val="1100"/>
              <a:buFont typeface="Arial"/>
              <a:buNone/>
            </a:pPr>
            <a:r>
              <a:rPr lang="en"/>
              <a:t>attributes: pose (typical, atypical) and occlusion level (partial, heavy). Each annotation is labeled by one annotator</a:t>
            </a:r>
            <a:endParaRPr/>
          </a:p>
          <a:p>
            <a:pPr indent="0" lvl="0" marL="0" rtl="0" algn="l">
              <a:spcBef>
                <a:spcPts val="0"/>
              </a:spcBef>
              <a:spcAft>
                <a:spcPts val="0"/>
              </a:spcAft>
              <a:buClr>
                <a:schemeClr val="dk1"/>
              </a:buClr>
              <a:buSzPts val="1100"/>
              <a:buFont typeface="Arial"/>
              <a:buNone/>
            </a:pPr>
            <a:r>
              <a:rPr lang="en"/>
              <a:t>and cross-checked by two different people.</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04aecaa46d_0_1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04aecaa46d_0_1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04aecaa46d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04aecaa46d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04aecaa46d_0_1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04aecaa46d_0_1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04d0d49b3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04d0d49b3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04aecaa46d_0_1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04aecaa46d_0_1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4aecaa46d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4aecaa46d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04d0d49b33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04d0d49b33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04aecaa46d_0_1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04aecaa46d_0_1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04aecaa46d_0_1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04aecaa46d_0_1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04aecaa46d_0_1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04aecaa46d_0_1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04aecaa46d_0_1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04aecaa46d_0_1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04aecaa46d_0_1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04aecaa46d_0_1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04aecaa46d_0_1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04aecaa46d_0_1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kaggle.com/andrewmvd/face-mask-detection" TargetMode="External"/><Relationship Id="rId4" Type="http://schemas.openxmlformats.org/officeDocument/2006/relationships/hyperlink" Target="https://arxiv.org/abs/2008.08016" TargetMode="External"/><Relationship Id="rId5" Type="http://schemas.openxmlformats.org/officeDocument/2006/relationships/hyperlink" Target="https://medium.com/@techmayank2000/object-detection-using-ssd-mobilenetv2-using-tensorflow-api-can-detect-any-single-class-from-31a31bbd0691" TargetMode="External"/><Relationship Id="rId6" Type="http://schemas.openxmlformats.org/officeDocument/2006/relationships/hyperlink" Target="https://medium.com/axinc-ai/mobilenetssd-a-machine-learning-model-for-fast-object-detection-37352ce6da7d" TargetMode="External"/><Relationship Id="rId7" Type="http://schemas.openxmlformats.org/officeDocument/2006/relationships/hyperlink" Target="https://towardsdatascience.com/object-detection-by-tensorflow-2-x-e1199558abc" TargetMode="External"/><Relationship Id="rId8" Type="http://schemas.openxmlformats.org/officeDocument/2006/relationships/hyperlink" Target="https://towardsdatascience.com/how-to-get-started-with-google-text-to-speech-using-python-485e43d1d544"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github.com/VyomaD/Hack-A-RooFall-2021" TargetMode="External"/><Relationship Id="rId4" Type="http://schemas.openxmlformats.org/officeDocument/2006/relationships/hyperlink" Target="https://www.youtube.com/watch?v=v7FmaY1613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www.youtube.com/watch?v=v7FmaY1613U" TargetMode="External"/><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5.jpg"/><Relationship Id="rId6"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2978725" y="285725"/>
            <a:ext cx="5983500" cy="1166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840"/>
              <a:t>OBJECT DETECTION AND ALERT SYSTEM</a:t>
            </a:r>
            <a:endParaRPr b="1" sz="2840"/>
          </a:p>
        </p:txBody>
      </p:sp>
      <p:sp>
        <p:nvSpPr>
          <p:cNvPr id="135" name="Google Shape;135;p13"/>
          <p:cNvSpPr txBox="1"/>
          <p:nvPr>
            <p:ph idx="1" type="subTitle"/>
          </p:nvPr>
        </p:nvSpPr>
        <p:spPr>
          <a:xfrm>
            <a:off x="6002575" y="3336525"/>
            <a:ext cx="2959800" cy="6954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523"/>
              <a:buNone/>
            </a:pPr>
            <a:r>
              <a:rPr i="1" lang="en" sz="1587" u="sng"/>
              <a:t>Vyoma Desai - 16314631</a:t>
            </a:r>
            <a:endParaRPr i="1" sz="1587" u="sng"/>
          </a:p>
          <a:p>
            <a:pPr indent="0" lvl="0" marL="0" rtl="0" algn="l">
              <a:lnSpc>
                <a:spcPct val="80000"/>
              </a:lnSpc>
              <a:spcBef>
                <a:spcPts val="0"/>
              </a:spcBef>
              <a:spcAft>
                <a:spcPts val="0"/>
              </a:spcAft>
              <a:buSzPts val="523"/>
              <a:buNone/>
            </a:pPr>
            <a:r>
              <a:rPr i="1" lang="en" sz="1587" u="sng"/>
              <a:t>Tanvi Jain - 16270942</a:t>
            </a:r>
            <a:endParaRPr i="1" sz="1587" u="sng"/>
          </a:p>
          <a:p>
            <a:pPr indent="0" lvl="0" marL="0" rtl="0" algn="l">
              <a:lnSpc>
                <a:spcPct val="115000"/>
              </a:lnSpc>
              <a:spcBef>
                <a:spcPts val="0"/>
              </a:spcBef>
              <a:spcAft>
                <a:spcPts val="0"/>
              </a:spcAft>
              <a:buNone/>
            </a:pPr>
            <a:r>
              <a:rPr i="1" lang="en" sz="1550" u="sng"/>
              <a:t>Mohammed Shaik-16319967</a:t>
            </a:r>
            <a:endParaRPr i="1" sz="1550" u="sng"/>
          </a:p>
          <a:p>
            <a:pPr indent="0" lvl="0" marL="0" rtl="0" algn="l">
              <a:lnSpc>
                <a:spcPct val="80000"/>
              </a:lnSpc>
              <a:spcBef>
                <a:spcPts val="0"/>
              </a:spcBef>
              <a:spcAft>
                <a:spcPts val="0"/>
              </a:spcAft>
              <a:buSzPts val="523"/>
              <a:buNone/>
            </a:pPr>
            <a:r>
              <a:rPr i="1" lang="en" sz="1587" u="sng"/>
              <a:t>Divyanshi Kothari- 12574897</a:t>
            </a:r>
            <a:endParaRPr i="1" sz="1587" u="sng"/>
          </a:p>
        </p:txBody>
      </p:sp>
      <p:sp>
        <p:nvSpPr>
          <p:cNvPr id="136" name="Google Shape;136;p13"/>
          <p:cNvSpPr txBox="1"/>
          <p:nvPr/>
        </p:nvSpPr>
        <p:spPr>
          <a:xfrm>
            <a:off x="3368425" y="1597525"/>
            <a:ext cx="5593800" cy="8313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u="sng">
                <a:solidFill>
                  <a:schemeClr val="lt1"/>
                </a:solidFill>
                <a:latin typeface="Maven Pro"/>
                <a:ea typeface="Maven Pro"/>
                <a:cs typeface="Maven Pro"/>
                <a:sym typeface="Maven Pro"/>
              </a:rPr>
              <a:t>GROUP 12</a:t>
            </a:r>
            <a:endParaRPr b="1" u="sng">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CS 5542 : Big Data Analytics and Application</a:t>
            </a:r>
            <a:endParaRPr b="1">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Instructor : Prof. Syed Jawad Shah</a:t>
            </a:r>
            <a:endParaRPr b="1">
              <a:solidFill>
                <a:schemeClr val="lt1"/>
              </a:solidFill>
              <a:latin typeface="Maven Pro"/>
              <a:ea typeface="Maven Pro"/>
              <a:cs typeface="Maven Pro"/>
              <a:sym typeface="Maven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2"/>
          <p:cNvSpPr txBox="1"/>
          <p:nvPr>
            <p:ph type="title"/>
          </p:nvPr>
        </p:nvSpPr>
        <p:spPr>
          <a:xfrm>
            <a:off x="1127950" y="63500"/>
            <a:ext cx="6259500" cy="12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TRIANGLE SIMILARITY (Web-Camera 1 &amp; 2)</a:t>
            </a:r>
            <a:endParaRPr b="1" sz="1800"/>
          </a:p>
          <a:p>
            <a:pPr indent="-304800" lvl="0" marL="457200" rtl="0" algn="just">
              <a:spcBef>
                <a:spcPts val="0"/>
              </a:spcBef>
              <a:spcAft>
                <a:spcPts val="0"/>
              </a:spcAft>
              <a:buSzPts val="1200"/>
              <a:buFont typeface="Montserrat"/>
              <a:buChar char="●"/>
            </a:pPr>
            <a:r>
              <a:rPr lang="en" sz="1200"/>
              <a:t>This technique helps to find the focal length of the camera</a:t>
            </a:r>
            <a:endParaRPr sz="1200"/>
          </a:p>
          <a:p>
            <a:pPr indent="-304800" lvl="0" marL="457200" rtl="0" algn="just">
              <a:spcBef>
                <a:spcPts val="0"/>
              </a:spcBef>
              <a:spcAft>
                <a:spcPts val="0"/>
              </a:spcAft>
              <a:buSzPts val="1200"/>
              <a:buFont typeface="Montserrat"/>
              <a:buChar char="●"/>
            </a:pPr>
            <a:r>
              <a:rPr lang="en" sz="1200"/>
              <a:t>The steps includes</a:t>
            </a:r>
            <a:endParaRPr sz="1200"/>
          </a:p>
          <a:p>
            <a:pPr indent="-304800" lvl="1" marL="1371600" rtl="0" algn="just">
              <a:spcBef>
                <a:spcPts val="0"/>
              </a:spcBef>
              <a:spcAft>
                <a:spcPts val="0"/>
              </a:spcAft>
              <a:buClr>
                <a:schemeClr val="lt1"/>
              </a:buClr>
              <a:buSzPts val="1200"/>
              <a:buFont typeface="Montserrat"/>
              <a:buChar char="○"/>
            </a:pPr>
            <a:r>
              <a:rPr lang="en" sz="1200"/>
              <a:t>Finding the focal length</a:t>
            </a:r>
            <a:endParaRPr sz="1200"/>
          </a:p>
          <a:p>
            <a:pPr indent="-304800" lvl="1" marL="1371600" rtl="0" algn="just">
              <a:spcBef>
                <a:spcPts val="0"/>
              </a:spcBef>
              <a:spcAft>
                <a:spcPts val="0"/>
              </a:spcAft>
              <a:buClr>
                <a:schemeClr val="lt1"/>
              </a:buClr>
              <a:buSzPts val="1200"/>
              <a:buFont typeface="Montserrat"/>
              <a:buChar char="○"/>
            </a:pPr>
            <a:r>
              <a:rPr lang="en" sz="1200"/>
              <a:t>Calculate distance of the target</a:t>
            </a:r>
            <a:endParaRPr sz="1200"/>
          </a:p>
          <a:p>
            <a:pPr indent="0" lvl="0" marL="0" rtl="0" algn="just">
              <a:spcBef>
                <a:spcPts val="0"/>
              </a:spcBef>
              <a:spcAft>
                <a:spcPts val="0"/>
              </a:spcAft>
              <a:buNone/>
            </a:pPr>
            <a:r>
              <a:rPr lang="en" sz="1200"/>
              <a:t>Using Python and OpenCV we find the focal length using :  F = ( P * D ) / W</a:t>
            </a:r>
            <a:endParaRPr sz="1200"/>
          </a:p>
        </p:txBody>
      </p:sp>
      <p:pic>
        <p:nvPicPr>
          <p:cNvPr id="197" name="Google Shape;197;p22"/>
          <p:cNvPicPr preferRelativeResize="0"/>
          <p:nvPr/>
        </p:nvPicPr>
        <p:blipFill>
          <a:blip r:embed="rId3">
            <a:alphaModFix/>
          </a:blip>
          <a:stretch>
            <a:fillRect/>
          </a:stretch>
        </p:blipFill>
        <p:spPr>
          <a:xfrm>
            <a:off x="986825" y="1453675"/>
            <a:ext cx="7170348" cy="3235301"/>
          </a:xfrm>
          <a:prstGeom prst="rect">
            <a:avLst/>
          </a:prstGeom>
          <a:noFill/>
          <a:ln>
            <a:noFill/>
          </a:ln>
        </p:spPr>
      </p:pic>
      <p:sp>
        <p:nvSpPr>
          <p:cNvPr id="198" name="Google Shape;198;p22"/>
          <p:cNvSpPr txBox="1"/>
          <p:nvPr/>
        </p:nvSpPr>
        <p:spPr>
          <a:xfrm>
            <a:off x="2323200" y="4743300"/>
            <a:ext cx="4987500" cy="40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lt1"/>
                </a:solidFill>
                <a:latin typeface="Orbitron"/>
                <a:ea typeface="Orbitron"/>
                <a:cs typeface="Orbitron"/>
                <a:sym typeface="Orbitron"/>
              </a:rPr>
              <a:t>Average Focal Distance</a:t>
            </a:r>
            <a:r>
              <a:rPr lang="en">
                <a:solidFill>
                  <a:schemeClr val="lt1"/>
                </a:solidFill>
                <a:latin typeface="Orbitron"/>
                <a:ea typeface="Orbitron"/>
                <a:cs typeface="Orbitron"/>
                <a:sym typeface="Orbitron"/>
              </a:rPr>
              <a:t> = </a:t>
            </a:r>
            <a:r>
              <a:rPr lang="en">
                <a:solidFill>
                  <a:schemeClr val="lt1"/>
                </a:solidFill>
              </a:rPr>
              <a:t>680 , 500 </a:t>
            </a:r>
            <a:endParaRPr>
              <a:latin typeface="Lato"/>
              <a:ea typeface="Lato"/>
              <a:cs typeface="Lato"/>
              <a:sym typeface="Lato"/>
            </a:endParaRPr>
          </a:p>
        </p:txBody>
      </p:sp>
      <p:sp>
        <p:nvSpPr>
          <p:cNvPr id="199" name="Google Shape;199;p22"/>
          <p:cNvSpPr txBox="1"/>
          <p:nvPr/>
        </p:nvSpPr>
        <p:spPr>
          <a:xfrm>
            <a:off x="7602675" y="103925"/>
            <a:ext cx="14028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VYOMA DESAI</a:t>
            </a:r>
            <a:endParaRPr b="1" i="1">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DATASET</a:t>
            </a:r>
            <a:endParaRPr/>
          </a:p>
        </p:txBody>
      </p:sp>
      <p:sp>
        <p:nvSpPr>
          <p:cNvPr id="205" name="Google Shape;205;p23"/>
          <p:cNvSpPr txBox="1"/>
          <p:nvPr>
            <p:ph idx="1" type="body"/>
          </p:nvPr>
        </p:nvSpPr>
        <p:spPr>
          <a:xfrm>
            <a:off x="1297500" y="1214750"/>
            <a:ext cx="7038900" cy="3131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latin typeface="Montserrat"/>
                <a:ea typeface="Montserrat"/>
                <a:cs typeface="Montserrat"/>
                <a:sym typeface="Montserrat"/>
              </a:rPr>
              <a:t>One of the challenging subjects in computer vision is object detection, which helps organizations understand and recognise real-time objects with the help of digital pictures as inputs. We choose 32,203 images and label 393,703 faces with high degree of variability, in scale, pose and occlusion as depicted in the sample images.</a:t>
            </a:r>
            <a:endParaRPr sz="1200">
              <a:latin typeface="Montserrat"/>
              <a:ea typeface="Montserrat"/>
              <a:cs typeface="Montserrat"/>
              <a:sym typeface="Montserrat"/>
            </a:endParaRPr>
          </a:p>
          <a:p>
            <a:pPr indent="0" lvl="0" marL="0" rtl="0" algn="just">
              <a:spcBef>
                <a:spcPts val="0"/>
              </a:spcBef>
              <a:spcAft>
                <a:spcPts val="0"/>
              </a:spcAft>
              <a:buNone/>
            </a:pPr>
            <a:r>
              <a:rPr lang="en" sz="1200">
                <a:latin typeface="Montserrat"/>
                <a:ea typeface="Montserrat"/>
                <a:cs typeface="Montserrat"/>
                <a:sym typeface="Montserrat"/>
              </a:rPr>
              <a:t>We have worked on the following :</a:t>
            </a:r>
            <a:endParaRPr sz="1200">
              <a:latin typeface="Montserrat"/>
              <a:ea typeface="Montserrat"/>
              <a:cs typeface="Montserrat"/>
              <a:sym typeface="Montserrat"/>
            </a:endParaRPr>
          </a:p>
          <a:p>
            <a:pPr indent="-304800" lvl="0" marL="457200" rtl="0" algn="just">
              <a:spcBef>
                <a:spcPts val="0"/>
              </a:spcBef>
              <a:spcAft>
                <a:spcPts val="0"/>
              </a:spcAft>
              <a:buSzPts val="1200"/>
              <a:buFont typeface="Montserrat"/>
              <a:buAutoNum type="arabicPeriod"/>
            </a:pPr>
            <a:r>
              <a:rPr lang="en" sz="1200">
                <a:latin typeface="Montserrat"/>
                <a:ea typeface="Montserrat"/>
                <a:cs typeface="Montserrat"/>
                <a:sym typeface="Montserrat"/>
              </a:rPr>
              <a:t>Research Face Dataset. </a:t>
            </a:r>
            <a:endParaRPr sz="1200">
              <a:latin typeface="Montserrat"/>
              <a:ea typeface="Montserrat"/>
              <a:cs typeface="Montserrat"/>
              <a:sym typeface="Montserrat"/>
            </a:endParaRPr>
          </a:p>
          <a:p>
            <a:pPr indent="0" lvl="0" marL="914400" rtl="0" algn="just">
              <a:spcBef>
                <a:spcPts val="0"/>
              </a:spcBef>
              <a:spcAft>
                <a:spcPts val="0"/>
              </a:spcAft>
              <a:buNone/>
            </a:pPr>
            <a:r>
              <a:rPr lang="en" sz="1200">
                <a:latin typeface="Montserrat"/>
                <a:ea typeface="Montserrat"/>
                <a:cs typeface="Montserrat"/>
                <a:sym typeface="Montserrat"/>
              </a:rPr>
              <a:t>There are many available face detection dataset on the web, but after comparing it with many different dataset, we found WIDER FACE DATASET as much appropriate to our project.</a:t>
            </a:r>
            <a:endParaRPr sz="1200">
              <a:latin typeface="Montserrat"/>
              <a:ea typeface="Montserrat"/>
              <a:cs typeface="Montserrat"/>
              <a:sym typeface="Montserrat"/>
            </a:endParaRPr>
          </a:p>
          <a:p>
            <a:pPr indent="-304800" lvl="0" marL="457200" rtl="0" algn="just">
              <a:spcBef>
                <a:spcPts val="0"/>
              </a:spcBef>
              <a:spcAft>
                <a:spcPts val="0"/>
              </a:spcAft>
              <a:buSzPts val="1200"/>
              <a:buFont typeface="Montserrat"/>
              <a:buAutoNum type="arabicPeriod"/>
            </a:pPr>
            <a:r>
              <a:rPr lang="en" sz="1200">
                <a:latin typeface="Montserrat"/>
                <a:ea typeface="Montserrat"/>
                <a:cs typeface="Montserrat"/>
                <a:sym typeface="Montserrat"/>
              </a:rPr>
              <a:t>Statistics. </a:t>
            </a:r>
            <a:endParaRPr sz="1200">
              <a:latin typeface="Montserrat"/>
              <a:ea typeface="Montserrat"/>
              <a:cs typeface="Montserrat"/>
              <a:sym typeface="Montserrat"/>
            </a:endParaRPr>
          </a:p>
          <a:p>
            <a:pPr indent="0" lvl="0" marL="914400" rtl="0" algn="just">
              <a:spcBef>
                <a:spcPts val="0"/>
              </a:spcBef>
              <a:spcAft>
                <a:spcPts val="0"/>
              </a:spcAft>
              <a:buNone/>
            </a:pPr>
            <a:r>
              <a:rPr lang="en" sz="1200">
                <a:latin typeface="Montserrat"/>
                <a:ea typeface="Montserrat"/>
                <a:cs typeface="Montserrat"/>
                <a:sym typeface="Montserrat"/>
              </a:rPr>
              <a:t>WIDER Face dataset is organized based on 61 event classes. For each event class, we have randomly selected 40%/10%/50% data as training, validation and testing sets.</a:t>
            </a:r>
            <a:endParaRPr sz="1200">
              <a:latin typeface="Montserrat"/>
              <a:ea typeface="Montserrat"/>
              <a:cs typeface="Montserrat"/>
              <a:sym typeface="Montserrat"/>
            </a:endParaRPr>
          </a:p>
          <a:p>
            <a:pPr indent="-304800" lvl="0" marL="457200" rtl="0" algn="just">
              <a:spcBef>
                <a:spcPts val="0"/>
              </a:spcBef>
              <a:spcAft>
                <a:spcPts val="0"/>
              </a:spcAft>
              <a:buSzPts val="1200"/>
              <a:buFont typeface="Montserrat"/>
              <a:buAutoNum type="arabicPeriod"/>
            </a:pPr>
            <a:r>
              <a:rPr lang="en" sz="1200">
                <a:latin typeface="Montserrat"/>
                <a:ea typeface="Montserrat"/>
                <a:cs typeface="Montserrat"/>
                <a:sym typeface="Montserrat"/>
              </a:rPr>
              <a:t>Cleaning and Preprocessing manually to eliminate bad quality, poses, weird angles.</a:t>
            </a:r>
            <a:endParaRPr sz="1200">
              <a:latin typeface="Montserrat"/>
              <a:ea typeface="Montserrat"/>
              <a:cs typeface="Montserrat"/>
              <a:sym typeface="Montserrat"/>
            </a:endParaRPr>
          </a:p>
          <a:p>
            <a:pPr indent="0" lvl="0" marL="0" rtl="0" algn="l">
              <a:spcBef>
                <a:spcPts val="0"/>
              </a:spcBef>
              <a:spcAft>
                <a:spcPts val="1200"/>
              </a:spcAft>
              <a:buNone/>
            </a:pPr>
            <a:r>
              <a:t/>
            </a:r>
            <a:endParaRPr sz="1200">
              <a:latin typeface="Montserrat"/>
              <a:ea typeface="Montserrat"/>
              <a:cs typeface="Montserrat"/>
              <a:sym typeface="Montserrat"/>
            </a:endParaRPr>
          </a:p>
        </p:txBody>
      </p:sp>
      <p:sp>
        <p:nvSpPr>
          <p:cNvPr id="206" name="Google Shape;206;p23"/>
          <p:cNvSpPr txBox="1"/>
          <p:nvPr/>
        </p:nvSpPr>
        <p:spPr>
          <a:xfrm>
            <a:off x="6815675" y="96875"/>
            <a:ext cx="21942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Mohammed and Divyanshi</a:t>
            </a:r>
            <a:endParaRPr b="1" i="1">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4"/>
          <p:cNvSpPr txBox="1"/>
          <p:nvPr>
            <p:ph type="title"/>
          </p:nvPr>
        </p:nvSpPr>
        <p:spPr>
          <a:xfrm>
            <a:off x="57700" y="2104350"/>
            <a:ext cx="1557900" cy="46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a:t>
            </a:r>
            <a:endParaRPr/>
          </a:p>
        </p:txBody>
      </p:sp>
      <p:pic>
        <p:nvPicPr>
          <p:cNvPr id="212" name="Google Shape;212;p24"/>
          <p:cNvPicPr preferRelativeResize="0"/>
          <p:nvPr/>
        </p:nvPicPr>
        <p:blipFill>
          <a:blip r:embed="rId3">
            <a:alphaModFix/>
          </a:blip>
          <a:stretch>
            <a:fillRect/>
          </a:stretch>
        </p:blipFill>
        <p:spPr>
          <a:xfrm>
            <a:off x="1693325" y="640300"/>
            <a:ext cx="7450674" cy="2779974"/>
          </a:xfrm>
          <a:prstGeom prst="rect">
            <a:avLst/>
          </a:prstGeom>
          <a:noFill/>
          <a:ln>
            <a:noFill/>
          </a:ln>
        </p:spPr>
      </p:pic>
      <p:sp>
        <p:nvSpPr>
          <p:cNvPr id="213" name="Google Shape;213;p24"/>
          <p:cNvSpPr txBox="1"/>
          <p:nvPr/>
        </p:nvSpPr>
        <p:spPr>
          <a:xfrm>
            <a:off x="28225" y="3785600"/>
            <a:ext cx="9144000" cy="1108200"/>
          </a:xfrm>
          <a:prstGeom prst="rect">
            <a:avLst/>
          </a:prstGeom>
          <a:noFill/>
          <a:ln>
            <a:noFill/>
          </a:ln>
        </p:spPr>
        <p:txBody>
          <a:bodyPr anchorCtr="0" anchor="t" bIns="91425" lIns="91425" spcFirstLastPara="1" rIns="91425" wrap="square" tIns="91425">
            <a:spAutoFit/>
          </a:bodyPr>
          <a:lstStyle/>
          <a:p>
            <a:pPr indent="-304800" lvl="0" marL="457200" rtl="0" algn="just">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We have used WIDER FACE DATASET :</a:t>
            </a:r>
            <a:endParaRPr sz="1200">
              <a:solidFill>
                <a:schemeClr val="lt1"/>
              </a:solidFill>
              <a:latin typeface="Montserrat"/>
              <a:ea typeface="Montserrat"/>
              <a:cs typeface="Montserrat"/>
              <a:sym typeface="Montserrat"/>
            </a:endParaRPr>
          </a:p>
          <a:p>
            <a:pPr indent="-304800" lvl="1" marL="914400" rtl="0" algn="just">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We choose 32,203 images and label 393,703 faces with high degree of variability, in scale, pose and occlusion as depicted in the sample images.</a:t>
            </a:r>
            <a:endParaRPr sz="1200">
              <a:solidFill>
                <a:schemeClr val="lt1"/>
              </a:solidFill>
              <a:latin typeface="Montserrat"/>
              <a:ea typeface="Montserrat"/>
              <a:cs typeface="Montserrat"/>
              <a:sym typeface="Montserrat"/>
            </a:endParaRPr>
          </a:p>
          <a:p>
            <a:pPr indent="-304800" lvl="1" marL="914400" rtl="0" algn="just">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WIDER Face dataset is organized based on 61 event classes. For each event class, we have randomly selected 40%/10%/50% data as training, validation and testing sets.</a:t>
            </a:r>
            <a:endParaRPr sz="1200">
              <a:solidFill>
                <a:schemeClr val="lt1"/>
              </a:solidFill>
              <a:latin typeface="Montserrat"/>
              <a:ea typeface="Montserrat"/>
              <a:cs typeface="Montserrat"/>
              <a:sym typeface="Montserrat"/>
            </a:endParaRPr>
          </a:p>
        </p:txBody>
      </p:sp>
      <p:sp>
        <p:nvSpPr>
          <p:cNvPr id="214" name="Google Shape;214;p24"/>
          <p:cNvSpPr txBox="1"/>
          <p:nvPr/>
        </p:nvSpPr>
        <p:spPr>
          <a:xfrm>
            <a:off x="6815675" y="96875"/>
            <a:ext cx="21942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Mohammed and Divyanshi</a:t>
            </a:r>
            <a:endParaRPr b="1" i="1">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5"/>
          <p:cNvSpPr txBox="1"/>
          <p:nvPr>
            <p:ph type="title"/>
          </p:nvPr>
        </p:nvSpPr>
        <p:spPr>
          <a:xfrm>
            <a:off x="1297500" y="393750"/>
            <a:ext cx="5814600" cy="70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Image Scraping &amp; </a:t>
            </a:r>
            <a:r>
              <a:rPr lang="en"/>
              <a:t>Annotations</a:t>
            </a:r>
            <a:endParaRPr/>
          </a:p>
        </p:txBody>
      </p:sp>
      <p:sp>
        <p:nvSpPr>
          <p:cNvPr id="220" name="Google Shape;220;p25"/>
          <p:cNvSpPr txBox="1"/>
          <p:nvPr>
            <p:ph idx="1" type="body"/>
          </p:nvPr>
        </p:nvSpPr>
        <p:spPr>
          <a:xfrm>
            <a:off x="1297500" y="1193600"/>
            <a:ext cx="7038900" cy="2911200"/>
          </a:xfrm>
          <a:prstGeom prst="rect">
            <a:avLst/>
          </a:prstGeom>
        </p:spPr>
        <p:txBody>
          <a:bodyPr anchorCtr="0" anchor="t" bIns="91425" lIns="91425" spcFirstLastPara="1" rIns="91425" wrap="square" tIns="91425">
            <a:normAutofit lnSpcReduction="10000"/>
          </a:bodyPr>
          <a:lstStyle/>
          <a:p>
            <a:pPr indent="-317500" lvl="0" marL="457200" marR="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We even downloaded approx 1 lakh </a:t>
            </a:r>
            <a:r>
              <a:rPr lang="en" sz="1400">
                <a:latin typeface="Montserrat"/>
                <a:ea typeface="Montserrat"/>
                <a:cs typeface="Montserrat"/>
                <a:sym typeface="Montserrat"/>
              </a:rPr>
              <a:t>images</a:t>
            </a:r>
            <a:r>
              <a:rPr lang="en" sz="1400">
                <a:latin typeface="Montserrat"/>
                <a:ea typeface="Montserrat"/>
                <a:cs typeface="Montserrat"/>
                <a:sym typeface="Montserrat"/>
              </a:rPr>
              <a:t> from different social media sites and online datasets. We </a:t>
            </a:r>
            <a:r>
              <a:rPr lang="en" sz="1400">
                <a:latin typeface="Montserrat"/>
                <a:ea typeface="Montserrat"/>
                <a:cs typeface="Montserrat"/>
                <a:sym typeface="Montserrat"/>
              </a:rPr>
              <a:t>manually</a:t>
            </a:r>
            <a:r>
              <a:rPr lang="en" sz="1400">
                <a:latin typeface="Montserrat"/>
                <a:ea typeface="Montserrat"/>
                <a:cs typeface="Montserrat"/>
                <a:sym typeface="Montserrat"/>
              </a:rPr>
              <a:t> labelled these </a:t>
            </a:r>
            <a:r>
              <a:rPr lang="en" sz="1400">
                <a:latin typeface="Montserrat"/>
                <a:ea typeface="Montserrat"/>
                <a:cs typeface="Montserrat"/>
                <a:sym typeface="Montserrat"/>
              </a:rPr>
              <a:t>datasets and eliminated bad quality, bad poses as well as weird angles.</a:t>
            </a:r>
            <a:endParaRPr sz="1400">
              <a:latin typeface="Montserrat"/>
              <a:ea typeface="Montserrat"/>
              <a:cs typeface="Montserrat"/>
              <a:sym typeface="Montserrat"/>
            </a:endParaRPr>
          </a:p>
          <a:p>
            <a:pPr indent="0" lvl="0" marL="0" marR="0" rtl="0" algn="just">
              <a:lnSpc>
                <a:spcPct val="100000"/>
              </a:lnSpc>
              <a:spcBef>
                <a:spcPts val="0"/>
              </a:spcBef>
              <a:spcAft>
                <a:spcPts val="0"/>
              </a:spcAft>
              <a:buNone/>
            </a:pPr>
            <a:r>
              <a:t/>
            </a:r>
            <a:endParaRPr sz="1400">
              <a:latin typeface="Montserrat"/>
              <a:ea typeface="Montserrat"/>
              <a:cs typeface="Montserrat"/>
              <a:sym typeface="Montserrat"/>
            </a:endParaRPr>
          </a:p>
          <a:p>
            <a:pPr indent="-317500" lvl="0" marL="457200" marR="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We </a:t>
            </a:r>
            <a:r>
              <a:rPr lang="en" sz="1400">
                <a:latin typeface="Montserrat"/>
                <a:ea typeface="Montserrat"/>
                <a:cs typeface="Montserrat"/>
                <a:sym typeface="Montserrat"/>
              </a:rPr>
              <a:t>manually</a:t>
            </a:r>
            <a:r>
              <a:rPr lang="en" sz="1400">
                <a:latin typeface="Montserrat"/>
                <a:ea typeface="Montserrat"/>
                <a:cs typeface="Montserrat"/>
                <a:sym typeface="Montserrat"/>
              </a:rPr>
              <a:t> rechecked the labels and clarified the bounding box which is required to tighten the forehead, chin, and cheek.</a:t>
            </a:r>
            <a:endParaRPr sz="1400">
              <a:latin typeface="Montserrat"/>
              <a:ea typeface="Montserrat"/>
              <a:cs typeface="Montserrat"/>
              <a:sym typeface="Montserrat"/>
            </a:endParaRPr>
          </a:p>
          <a:p>
            <a:pPr indent="0" lvl="0" marL="457200" marR="0" rtl="0" algn="just">
              <a:lnSpc>
                <a:spcPct val="100000"/>
              </a:lnSpc>
              <a:spcBef>
                <a:spcPts val="0"/>
              </a:spcBef>
              <a:spcAft>
                <a:spcPts val="0"/>
              </a:spcAft>
              <a:buNone/>
            </a:pPr>
            <a:r>
              <a:t/>
            </a:r>
            <a:endParaRPr sz="1400">
              <a:latin typeface="Montserrat"/>
              <a:ea typeface="Montserrat"/>
              <a:cs typeface="Montserrat"/>
              <a:sym typeface="Montserrat"/>
            </a:endParaRPr>
          </a:p>
          <a:p>
            <a:pPr indent="-317500" lvl="0" marL="457200" marR="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After annotating the face bounding boxes, </a:t>
            </a:r>
            <a:r>
              <a:rPr lang="en" sz="1400">
                <a:latin typeface="Montserrat"/>
                <a:ea typeface="Montserrat"/>
                <a:cs typeface="Montserrat"/>
                <a:sym typeface="Montserrat"/>
              </a:rPr>
              <a:t>we further annotate the following attributes: pose (typical, atypical) and occlusion level (partial, heavy). </a:t>
            </a:r>
            <a:endParaRPr sz="1400">
              <a:latin typeface="Montserrat"/>
              <a:ea typeface="Montserrat"/>
              <a:cs typeface="Montserrat"/>
              <a:sym typeface="Montserrat"/>
            </a:endParaRPr>
          </a:p>
          <a:p>
            <a:pPr indent="0" lvl="0" marL="457200" marR="0" rtl="0" algn="just">
              <a:lnSpc>
                <a:spcPct val="100000"/>
              </a:lnSpc>
              <a:spcBef>
                <a:spcPts val="0"/>
              </a:spcBef>
              <a:spcAft>
                <a:spcPts val="0"/>
              </a:spcAft>
              <a:buNone/>
            </a:pPr>
            <a:r>
              <a:t/>
            </a:r>
            <a:endParaRPr sz="1400">
              <a:latin typeface="Montserrat"/>
              <a:ea typeface="Montserrat"/>
              <a:cs typeface="Montserrat"/>
              <a:sym typeface="Montserrat"/>
            </a:endParaRPr>
          </a:p>
          <a:p>
            <a:pPr indent="-317500" lvl="0" marL="457200" marR="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Each annotation is labeled by one annotator and cross-checked by two different people.</a:t>
            </a:r>
            <a:endParaRPr/>
          </a:p>
          <a:p>
            <a:pPr indent="0" lvl="0" marL="0" rtl="0" algn="l">
              <a:spcBef>
                <a:spcPts val="0"/>
              </a:spcBef>
              <a:spcAft>
                <a:spcPts val="1200"/>
              </a:spcAft>
              <a:buNone/>
            </a:pPr>
            <a:r>
              <a:t/>
            </a:r>
            <a:endParaRPr/>
          </a:p>
        </p:txBody>
      </p:sp>
      <p:sp>
        <p:nvSpPr>
          <p:cNvPr id="221" name="Google Shape;221;p25"/>
          <p:cNvSpPr txBox="1"/>
          <p:nvPr/>
        </p:nvSpPr>
        <p:spPr>
          <a:xfrm>
            <a:off x="7849600" y="103925"/>
            <a:ext cx="11181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TANVI JAIN</a:t>
            </a:r>
            <a:endParaRPr b="1" i="1">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6"/>
          <p:cNvSpPr txBox="1"/>
          <p:nvPr>
            <p:ph type="title"/>
          </p:nvPr>
        </p:nvSpPr>
        <p:spPr>
          <a:xfrm>
            <a:off x="1297500" y="690100"/>
            <a:ext cx="6999900" cy="495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TEXT-TO-SPEECH CONVERSION - ALERT SYSTEM</a:t>
            </a:r>
            <a:endParaRPr/>
          </a:p>
        </p:txBody>
      </p:sp>
      <p:sp>
        <p:nvSpPr>
          <p:cNvPr id="227" name="Google Shape;227;p26"/>
          <p:cNvSpPr txBox="1"/>
          <p:nvPr>
            <p:ph idx="1" type="body"/>
          </p:nvPr>
        </p:nvSpPr>
        <p:spPr>
          <a:xfrm>
            <a:off x="1052550" y="1553425"/>
            <a:ext cx="7038900" cy="2911200"/>
          </a:xfrm>
          <a:prstGeom prst="rect">
            <a:avLst/>
          </a:prstGeom>
        </p:spPr>
        <p:txBody>
          <a:bodyPr anchorCtr="0" anchor="t" bIns="91425" lIns="91425" spcFirstLastPara="1" rIns="91425" wrap="square" tIns="91425">
            <a:normAutofit lnSpcReduction="10000"/>
          </a:bodyPr>
          <a:lstStyle/>
          <a:p>
            <a:pPr indent="-323850" lvl="0" marL="457200" rtl="0" algn="just">
              <a:lnSpc>
                <a:spcPct val="100000"/>
              </a:lnSpc>
              <a:spcBef>
                <a:spcPts val="0"/>
              </a:spcBef>
              <a:spcAft>
                <a:spcPts val="0"/>
              </a:spcAft>
              <a:buSzPts val="1500"/>
              <a:buFont typeface="Montserrat"/>
              <a:buChar char="❖"/>
            </a:pPr>
            <a:r>
              <a:rPr lang="en" sz="1500">
                <a:latin typeface="Montserrat"/>
                <a:ea typeface="Montserrat"/>
                <a:cs typeface="Montserrat"/>
                <a:sym typeface="Montserrat"/>
              </a:rPr>
              <a:t>Using gTTS (Google Text to Speech), we have generated an alert system. </a:t>
            </a:r>
            <a:endParaRPr sz="1500">
              <a:latin typeface="Montserrat"/>
              <a:ea typeface="Montserrat"/>
              <a:cs typeface="Montserrat"/>
              <a:sym typeface="Montserrat"/>
            </a:endParaRPr>
          </a:p>
          <a:p>
            <a:pPr indent="-323850" lvl="0" marL="457200" rtl="0" algn="just">
              <a:lnSpc>
                <a:spcPct val="100000"/>
              </a:lnSpc>
              <a:spcBef>
                <a:spcPts val="0"/>
              </a:spcBef>
              <a:spcAft>
                <a:spcPts val="0"/>
              </a:spcAft>
              <a:buSzPts val="1500"/>
              <a:buFont typeface="Montserrat"/>
              <a:buChar char="❖"/>
            </a:pPr>
            <a:r>
              <a:rPr lang="en" sz="1500">
                <a:latin typeface="Montserrat"/>
                <a:ea typeface="Montserrat"/>
                <a:cs typeface="Montserrat"/>
                <a:sym typeface="Montserrat"/>
              </a:rPr>
              <a:t>Used Parallelization  </a:t>
            </a:r>
            <a:endParaRPr sz="1500">
              <a:latin typeface="Montserrat"/>
              <a:ea typeface="Montserrat"/>
              <a:cs typeface="Montserrat"/>
              <a:sym typeface="Montserrat"/>
            </a:endParaRPr>
          </a:p>
          <a:p>
            <a:pPr indent="-323850" lvl="0" marL="457200" rtl="0" algn="just">
              <a:lnSpc>
                <a:spcPct val="100000"/>
              </a:lnSpc>
              <a:spcBef>
                <a:spcPts val="0"/>
              </a:spcBef>
              <a:spcAft>
                <a:spcPts val="0"/>
              </a:spcAft>
              <a:buSzPts val="1500"/>
              <a:buFont typeface="Montserrat"/>
              <a:buChar char="❖"/>
            </a:pPr>
            <a:r>
              <a:rPr lang="en" sz="1500">
                <a:latin typeface="Montserrat"/>
                <a:ea typeface="Montserrat"/>
                <a:cs typeface="Montserrat"/>
                <a:sym typeface="Montserrat"/>
              </a:rPr>
              <a:t>Alerts are issued after every 5 seconds to avoid nuisance.</a:t>
            </a:r>
            <a:endParaRPr sz="1500">
              <a:latin typeface="Montserrat"/>
              <a:ea typeface="Montserrat"/>
              <a:cs typeface="Montserrat"/>
              <a:sym typeface="Montserrat"/>
            </a:endParaRPr>
          </a:p>
          <a:p>
            <a:pPr indent="0" lvl="0" marL="457200" rtl="0" algn="just">
              <a:lnSpc>
                <a:spcPct val="100000"/>
              </a:lnSpc>
              <a:spcBef>
                <a:spcPts val="0"/>
              </a:spcBef>
              <a:spcAft>
                <a:spcPts val="0"/>
              </a:spcAft>
              <a:buNone/>
            </a:pPr>
            <a:r>
              <a:t/>
            </a:r>
            <a:endParaRPr sz="1500">
              <a:latin typeface="Montserrat"/>
              <a:ea typeface="Montserrat"/>
              <a:cs typeface="Montserrat"/>
              <a:sym typeface="Montserrat"/>
            </a:endParaRPr>
          </a:p>
          <a:p>
            <a:pPr indent="-323850" lvl="0" marL="457200" rtl="0" algn="just">
              <a:lnSpc>
                <a:spcPct val="100000"/>
              </a:lnSpc>
              <a:spcBef>
                <a:spcPts val="0"/>
              </a:spcBef>
              <a:spcAft>
                <a:spcPts val="0"/>
              </a:spcAft>
              <a:buSzPts val="1500"/>
              <a:buFont typeface="Montserrat"/>
              <a:buChar char="❖"/>
            </a:pPr>
            <a:r>
              <a:rPr lang="en" sz="1500">
                <a:latin typeface="Montserrat"/>
                <a:ea typeface="Montserrat"/>
                <a:cs typeface="Montserrat"/>
                <a:sym typeface="Montserrat"/>
              </a:rPr>
              <a:t>Triggered the distance text-to-speech when less than 20 feet.</a:t>
            </a:r>
            <a:endParaRPr sz="1500">
              <a:latin typeface="Montserrat"/>
              <a:ea typeface="Montserrat"/>
              <a:cs typeface="Montserrat"/>
              <a:sym typeface="Montserrat"/>
            </a:endParaRPr>
          </a:p>
          <a:p>
            <a:pPr indent="0" lvl="0" marL="457200" rtl="0" algn="just">
              <a:lnSpc>
                <a:spcPct val="100000"/>
              </a:lnSpc>
              <a:spcBef>
                <a:spcPts val="0"/>
              </a:spcBef>
              <a:spcAft>
                <a:spcPts val="0"/>
              </a:spcAft>
              <a:buNone/>
            </a:pPr>
            <a:r>
              <a:t/>
            </a:r>
            <a:endParaRPr sz="1500">
              <a:latin typeface="Montserrat"/>
              <a:ea typeface="Montserrat"/>
              <a:cs typeface="Montserrat"/>
              <a:sym typeface="Montserrat"/>
            </a:endParaRPr>
          </a:p>
          <a:p>
            <a:pPr indent="-323850" lvl="0" marL="457200" rtl="0" algn="just">
              <a:lnSpc>
                <a:spcPct val="100000"/>
              </a:lnSpc>
              <a:spcBef>
                <a:spcPts val="0"/>
              </a:spcBef>
              <a:spcAft>
                <a:spcPts val="0"/>
              </a:spcAft>
              <a:buSzPts val="1500"/>
              <a:buFont typeface="Montserrat"/>
              <a:buChar char="❖"/>
            </a:pPr>
            <a:r>
              <a:rPr lang="en" sz="1500">
                <a:latin typeface="Montserrat"/>
                <a:ea typeface="Montserrat"/>
                <a:cs typeface="Montserrat"/>
                <a:sym typeface="Montserrat"/>
              </a:rPr>
              <a:t>When in crowded scenes, we have focused on saying </a:t>
            </a:r>
            <a:r>
              <a:rPr lang="en" sz="1500" u="sng">
                <a:latin typeface="Montserrat"/>
                <a:ea typeface="Montserrat"/>
                <a:cs typeface="Montserrat"/>
                <a:sym typeface="Montserrat"/>
              </a:rPr>
              <a:t>2 or more people</a:t>
            </a:r>
            <a:r>
              <a:rPr lang="en" sz="1500">
                <a:latin typeface="Montserrat"/>
                <a:ea typeface="Montserrat"/>
                <a:cs typeface="Montserrat"/>
                <a:sym typeface="Montserrat"/>
              </a:rPr>
              <a:t> to make him/her understand there are many people surrounding either from front or back or from both.</a:t>
            </a:r>
            <a:endParaRPr sz="1500">
              <a:latin typeface="Montserrat"/>
              <a:ea typeface="Montserrat"/>
              <a:cs typeface="Montserrat"/>
              <a:sym typeface="Montserrat"/>
            </a:endParaRPr>
          </a:p>
          <a:p>
            <a:pPr indent="0" lvl="0" marL="457200" rtl="0" algn="just">
              <a:lnSpc>
                <a:spcPct val="100000"/>
              </a:lnSpc>
              <a:spcBef>
                <a:spcPts val="0"/>
              </a:spcBef>
              <a:spcAft>
                <a:spcPts val="0"/>
              </a:spcAft>
              <a:buNone/>
            </a:pPr>
            <a:r>
              <a:t/>
            </a:r>
            <a:endParaRPr sz="1500">
              <a:latin typeface="Montserrat"/>
              <a:ea typeface="Montserrat"/>
              <a:cs typeface="Montserrat"/>
              <a:sym typeface="Montserrat"/>
            </a:endParaRPr>
          </a:p>
          <a:p>
            <a:pPr indent="-323850" lvl="0" marL="457200" rtl="0" algn="just">
              <a:lnSpc>
                <a:spcPct val="100000"/>
              </a:lnSpc>
              <a:spcBef>
                <a:spcPts val="0"/>
              </a:spcBef>
              <a:spcAft>
                <a:spcPts val="0"/>
              </a:spcAft>
              <a:buSzPts val="1500"/>
              <a:buFont typeface="Montserrat"/>
              <a:buChar char="❖"/>
            </a:pPr>
            <a:r>
              <a:rPr lang="en" sz="1500">
                <a:latin typeface="Montserrat"/>
                <a:ea typeface="Montserrat"/>
                <a:cs typeface="Montserrat"/>
                <a:sym typeface="Montserrat"/>
              </a:rPr>
              <a:t>Total number of people approaching from either front or back have also been implemented.</a:t>
            </a:r>
            <a:endParaRPr>
              <a:latin typeface="Montserrat"/>
              <a:ea typeface="Montserrat"/>
              <a:cs typeface="Montserrat"/>
              <a:sym typeface="Montserrat"/>
            </a:endParaRPr>
          </a:p>
        </p:txBody>
      </p:sp>
      <p:sp>
        <p:nvSpPr>
          <p:cNvPr id="228" name="Google Shape;228;p26"/>
          <p:cNvSpPr txBox="1"/>
          <p:nvPr/>
        </p:nvSpPr>
        <p:spPr>
          <a:xfrm>
            <a:off x="7849600" y="103925"/>
            <a:ext cx="11181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TANVI JAIN</a:t>
            </a:r>
            <a:endParaRPr b="1" i="1">
              <a:solidFill>
                <a:schemeClr val="l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7"/>
          <p:cNvSpPr txBox="1"/>
          <p:nvPr>
            <p:ph type="title"/>
          </p:nvPr>
        </p:nvSpPr>
        <p:spPr>
          <a:xfrm>
            <a:off x="1297500" y="644875"/>
            <a:ext cx="7038900" cy="56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CURRENT FEATURES</a:t>
            </a:r>
            <a:endParaRPr/>
          </a:p>
        </p:txBody>
      </p:sp>
      <p:sp>
        <p:nvSpPr>
          <p:cNvPr id="234" name="Google Shape;234;p27"/>
          <p:cNvSpPr txBox="1"/>
          <p:nvPr>
            <p:ph idx="1" type="body"/>
          </p:nvPr>
        </p:nvSpPr>
        <p:spPr>
          <a:xfrm>
            <a:off x="1010550" y="1430775"/>
            <a:ext cx="7612800" cy="2801100"/>
          </a:xfrm>
          <a:prstGeom prst="rect">
            <a:avLst/>
          </a:prstGeom>
        </p:spPr>
        <p:txBody>
          <a:bodyPr anchorCtr="0" anchor="t" bIns="91425" lIns="91425" spcFirstLastPara="1" rIns="91425" wrap="square" tIns="91425">
            <a:normAutofit/>
          </a:bodyPr>
          <a:lstStyle/>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Our system supports multiple cameras which provides front and back view, which can help visually challenged person to go with confidence without any fear of collision with any object.</a:t>
            </a:r>
            <a:endParaRPr sz="14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Our MobileNet SSD model inference time is less than 7 milliseconds which is good enough to run on devices such as Raspberry Pi and mobile phones and other low cost hardware.</a:t>
            </a:r>
            <a:endParaRPr sz="14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Additional feature added Text-To-Speech Conversion</a:t>
            </a:r>
            <a:endParaRPr sz="14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Using Triangle Similarity, Distance have been calculated from the camera to other person approaching either from front or at the back.</a:t>
            </a:r>
            <a:endParaRPr sz="1400">
              <a:latin typeface="Montserrat"/>
              <a:ea typeface="Montserrat"/>
              <a:cs typeface="Montserrat"/>
              <a:sym typeface="Montserrat"/>
            </a:endParaRPr>
          </a:p>
        </p:txBody>
      </p:sp>
      <p:sp>
        <p:nvSpPr>
          <p:cNvPr id="235" name="Google Shape;235;p27"/>
          <p:cNvSpPr txBox="1"/>
          <p:nvPr/>
        </p:nvSpPr>
        <p:spPr>
          <a:xfrm>
            <a:off x="7849625" y="103925"/>
            <a:ext cx="11109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TANVI JAIN</a:t>
            </a:r>
            <a:endParaRPr b="1" i="1">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 WORK</a:t>
            </a:r>
            <a:endParaRPr/>
          </a:p>
        </p:txBody>
      </p:sp>
      <p:sp>
        <p:nvSpPr>
          <p:cNvPr id="241" name="Google Shape;241;p2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20000"/>
          </a:bodyPr>
          <a:lstStyle/>
          <a:p>
            <a:pPr indent="-342900" lvl="0" marL="457200" rtl="0" algn="just">
              <a:lnSpc>
                <a:spcPct val="100000"/>
              </a:lnSpc>
              <a:spcBef>
                <a:spcPts val="0"/>
              </a:spcBef>
              <a:spcAft>
                <a:spcPts val="0"/>
              </a:spcAft>
              <a:buSzPts val="1800"/>
              <a:buFont typeface="Montserrat"/>
              <a:buChar char="❖"/>
            </a:pPr>
            <a:r>
              <a:rPr lang="en" sz="1800">
                <a:latin typeface="Montserrat"/>
                <a:ea typeface="Montserrat"/>
                <a:cs typeface="Montserrat"/>
                <a:sym typeface="Montserrat"/>
              </a:rPr>
              <a:t>To detect all kinds of object in addition to the pedestrians</a:t>
            </a:r>
            <a:endParaRPr sz="18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800">
              <a:latin typeface="Montserrat"/>
              <a:ea typeface="Montserrat"/>
              <a:cs typeface="Montserrat"/>
              <a:sym typeface="Montserrat"/>
            </a:endParaRPr>
          </a:p>
          <a:p>
            <a:pPr indent="-342900" lvl="0" marL="457200" rtl="0" algn="just">
              <a:lnSpc>
                <a:spcPct val="100000"/>
              </a:lnSpc>
              <a:spcBef>
                <a:spcPts val="0"/>
              </a:spcBef>
              <a:spcAft>
                <a:spcPts val="0"/>
              </a:spcAft>
              <a:buSzPts val="1800"/>
              <a:buFont typeface="Montserrat"/>
              <a:buChar char="❖"/>
            </a:pPr>
            <a:r>
              <a:rPr lang="en" sz="1800">
                <a:latin typeface="Montserrat"/>
                <a:ea typeface="Montserrat"/>
                <a:cs typeface="Montserrat"/>
                <a:sym typeface="Montserrat"/>
              </a:rPr>
              <a:t>Detect the crosswalk light for safely crossing the road.</a:t>
            </a:r>
            <a:endParaRPr sz="18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800">
              <a:latin typeface="Montserrat"/>
              <a:ea typeface="Montserrat"/>
              <a:cs typeface="Montserrat"/>
              <a:sym typeface="Montserrat"/>
            </a:endParaRPr>
          </a:p>
          <a:p>
            <a:pPr indent="-342900" lvl="0" marL="457200" rtl="0" algn="just">
              <a:lnSpc>
                <a:spcPct val="100000"/>
              </a:lnSpc>
              <a:spcBef>
                <a:spcPts val="0"/>
              </a:spcBef>
              <a:spcAft>
                <a:spcPts val="0"/>
              </a:spcAft>
              <a:buSzPts val="1800"/>
              <a:buFont typeface="Montserrat"/>
              <a:buChar char="❖"/>
            </a:pPr>
            <a:r>
              <a:rPr lang="en" sz="1800">
                <a:latin typeface="Montserrat"/>
                <a:ea typeface="Montserrat"/>
                <a:cs typeface="Montserrat"/>
                <a:sym typeface="Montserrat"/>
              </a:rPr>
              <a:t>Detecting face masks on the pedestrians and issuing an appropriate alert.</a:t>
            </a:r>
            <a:endParaRPr sz="18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800">
              <a:latin typeface="Montserrat"/>
              <a:ea typeface="Montserrat"/>
              <a:cs typeface="Montserrat"/>
              <a:sym typeface="Montserrat"/>
            </a:endParaRPr>
          </a:p>
          <a:p>
            <a:pPr indent="-342900" lvl="0" marL="457200" rtl="0" algn="just">
              <a:lnSpc>
                <a:spcPct val="100000"/>
              </a:lnSpc>
              <a:spcBef>
                <a:spcPts val="0"/>
              </a:spcBef>
              <a:spcAft>
                <a:spcPts val="0"/>
              </a:spcAft>
              <a:buSzPts val="1800"/>
              <a:buFont typeface="Montserrat"/>
              <a:buChar char="❖"/>
            </a:pPr>
            <a:r>
              <a:rPr lang="en" sz="1800">
                <a:latin typeface="Montserrat"/>
                <a:ea typeface="Montserrat"/>
                <a:cs typeface="Montserrat"/>
                <a:sym typeface="Montserrat"/>
              </a:rPr>
              <a:t>Smart navigation can also be added.</a:t>
            </a:r>
            <a:endParaRPr sz="18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800">
              <a:latin typeface="Montserrat"/>
              <a:ea typeface="Montserrat"/>
              <a:cs typeface="Montserrat"/>
              <a:sym typeface="Montserrat"/>
            </a:endParaRPr>
          </a:p>
          <a:p>
            <a:pPr indent="-342900" lvl="0" marL="457200" rtl="0" algn="just">
              <a:lnSpc>
                <a:spcPct val="100000"/>
              </a:lnSpc>
              <a:spcBef>
                <a:spcPts val="0"/>
              </a:spcBef>
              <a:spcAft>
                <a:spcPts val="0"/>
              </a:spcAft>
              <a:buSzPts val="1800"/>
              <a:buFont typeface="Montserrat"/>
              <a:buChar char="❖"/>
            </a:pPr>
            <a:r>
              <a:rPr lang="en" sz="1800">
                <a:latin typeface="Montserrat"/>
                <a:ea typeface="Montserrat"/>
                <a:cs typeface="Montserrat"/>
                <a:sym typeface="Montserrat"/>
              </a:rPr>
              <a:t>Text-to-Speech can be replaced with vibrations system or other system.</a:t>
            </a:r>
            <a:endParaRPr sz="1800">
              <a:latin typeface="Montserrat"/>
              <a:ea typeface="Montserrat"/>
              <a:cs typeface="Montserrat"/>
              <a:sym typeface="Montserrat"/>
            </a:endParaRPr>
          </a:p>
        </p:txBody>
      </p:sp>
      <p:sp>
        <p:nvSpPr>
          <p:cNvPr id="242" name="Google Shape;242;p28"/>
          <p:cNvSpPr txBox="1"/>
          <p:nvPr/>
        </p:nvSpPr>
        <p:spPr>
          <a:xfrm>
            <a:off x="7899025" y="111000"/>
            <a:ext cx="10827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TANVI JAIN</a:t>
            </a:r>
            <a:endParaRPr b="1" i="1">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248" name="Google Shape;248;p2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92500" lnSpcReduction="20000"/>
          </a:bodyPr>
          <a:lstStyle/>
          <a:p>
            <a:pPr indent="-316706" lvl="0" marL="457200" marR="0" rtl="0" algn="just">
              <a:lnSpc>
                <a:spcPct val="100000"/>
              </a:lnSpc>
              <a:spcBef>
                <a:spcPts val="0"/>
              </a:spcBef>
              <a:spcAft>
                <a:spcPts val="0"/>
              </a:spcAft>
              <a:buSzPct val="100000"/>
              <a:buFont typeface="Montserrat"/>
              <a:buChar char="❖"/>
            </a:pPr>
            <a:r>
              <a:rPr lang="en" sz="1500">
                <a:latin typeface="Montserrat"/>
                <a:ea typeface="Montserrat"/>
                <a:cs typeface="Montserrat"/>
                <a:sym typeface="Montserrat"/>
              </a:rPr>
              <a:t>FaceMaskDetection: </a:t>
            </a:r>
            <a:r>
              <a:rPr lang="en" sz="1500">
                <a:uFill>
                  <a:noFill/>
                </a:uFill>
                <a:latin typeface="Montserrat"/>
                <a:ea typeface="Montserrat"/>
                <a:cs typeface="Montserrat"/>
                <a:sym typeface="Montserrat"/>
                <a:hlinkClick r:id="rId3"/>
              </a:rPr>
              <a:t>https://www.kaggle.com/andrewmvd/face-mask-detection</a:t>
            </a:r>
            <a:endParaRPr sz="1500">
              <a:latin typeface="Montserrat"/>
              <a:ea typeface="Montserrat"/>
              <a:cs typeface="Montserrat"/>
              <a:sym typeface="Montserrat"/>
            </a:endParaRPr>
          </a:p>
          <a:p>
            <a:pPr indent="-316706" lvl="0" marL="457200" marR="0" rtl="0" algn="just">
              <a:lnSpc>
                <a:spcPct val="100000"/>
              </a:lnSpc>
              <a:spcBef>
                <a:spcPts val="0"/>
              </a:spcBef>
              <a:spcAft>
                <a:spcPts val="0"/>
              </a:spcAft>
              <a:buSzPct val="100000"/>
              <a:buFont typeface="Montserrat"/>
              <a:buChar char="❖"/>
            </a:pPr>
            <a:r>
              <a:rPr lang="en" sz="1500">
                <a:latin typeface="Montserrat"/>
                <a:ea typeface="Montserrat"/>
                <a:cs typeface="Montserrat"/>
                <a:sym typeface="Montserrat"/>
              </a:rPr>
              <a:t>MaskedFace-Net: </a:t>
            </a:r>
            <a:r>
              <a:rPr lang="en" sz="1500">
                <a:uFill>
                  <a:noFill/>
                </a:uFill>
                <a:latin typeface="Montserrat"/>
                <a:ea typeface="Montserrat"/>
                <a:cs typeface="Montserrat"/>
                <a:sym typeface="Montserrat"/>
                <a:hlinkClick r:id="rId4"/>
              </a:rPr>
              <a:t>https://arxiv.org/abs/2008.08016</a:t>
            </a:r>
            <a:endParaRPr sz="1500">
              <a:latin typeface="Montserrat"/>
              <a:ea typeface="Montserrat"/>
              <a:cs typeface="Montserrat"/>
              <a:sym typeface="Montserrat"/>
            </a:endParaRPr>
          </a:p>
          <a:p>
            <a:pPr indent="-316706" lvl="0" marL="457200" marR="0" rtl="0" algn="just">
              <a:lnSpc>
                <a:spcPct val="100000"/>
              </a:lnSpc>
              <a:spcBef>
                <a:spcPts val="0"/>
              </a:spcBef>
              <a:spcAft>
                <a:spcPts val="0"/>
              </a:spcAft>
              <a:buSzPct val="100000"/>
              <a:buFont typeface="Montserrat"/>
              <a:buChar char="❖"/>
            </a:pPr>
            <a:r>
              <a:rPr lang="en" sz="1500">
                <a:latin typeface="Montserrat"/>
                <a:ea typeface="Montserrat"/>
                <a:cs typeface="Montserrat"/>
                <a:sym typeface="Montserrat"/>
              </a:rPr>
              <a:t>MobilenetSSD - </a:t>
            </a:r>
            <a:r>
              <a:rPr lang="en" sz="1500">
                <a:uFill>
                  <a:noFill/>
                </a:uFill>
                <a:latin typeface="Montserrat"/>
                <a:ea typeface="Montserrat"/>
                <a:cs typeface="Montserrat"/>
                <a:sym typeface="Montserrat"/>
                <a:hlinkClick r:id="rId5"/>
              </a:rPr>
              <a:t>https://medium.com/@techmayank2000/object-detection-using-ssd-mobilenetv2-using-tensorflow-api-can-detect-any-single-class-from-31a31bbd0691</a:t>
            </a:r>
            <a:endParaRPr sz="1500">
              <a:latin typeface="Montserrat"/>
              <a:ea typeface="Montserrat"/>
              <a:cs typeface="Montserrat"/>
              <a:sym typeface="Montserrat"/>
            </a:endParaRPr>
          </a:p>
          <a:p>
            <a:pPr indent="-316706" lvl="0" marL="457200" marR="0" rtl="0" algn="just">
              <a:lnSpc>
                <a:spcPct val="100000"/>
              </a:lnSpc>
              <a:spcBef>
                <a:spcPts val="0"/>
              </a:spcBef>
              <a:spcAft>
                <a:spcPts val="0"/>
              </a:spcAft>
              <a:buSzPct val="100000"/>
              <a:buFont typeface="Montserrat"/>
              <a:buChar char="❖"/>
            </a:pPr>
            <a:r>
              <a:rPr lang="en" sz="1500">
                <a:latin typeface="Montserrat"/>
                <a:ea typeface="Montserrat"/>
                <a:cs typeface="Montserrat"/>
                <a:sym typeface="Montserrat"/>
              </a:rPr>
              <a:t>MobilenetSSD</a:t>
            </a:r>
            <a:endParaRPr sz="1500">
              <a:latin typeface="Montserrat"/>
              <a:ea typeface="Montserrat"/>
              <a:cs typeface="Montserrat"/>
              <a:sym typeface="Montserrat"/>
            </a:endParaRPr>
          </a:p>
          <a:p>
            <a:pPr indent="0" lvl="0" marL="457200" marR="0" rtl="0" algn="just">
              <a:lnSpc>
                <a:spcPct val="100000"/>
              </a:lnSpc>
              <a:spcBef>
                <a:spcPts val="0"/>
              </a:spcBef>
              <a:spcAft>
                <a:spcPts val="0"/>
              </a:spcAft>
              <a:buNone/>
            </a:pPr>
            <a:r>
              <a:rPr lang="en" sz="1500">
                <a:uFill>
                  <a:noFill/>
                </a:uFill>
                <a:latin typeface="Montserrat"/>
                <a:ea typeface="Montserrat"/>
                <a:cs typeface="Montserrat"/>
                <a:sym typeface="Montserrat"/>
                <a:hlinkClick r:id="rId6"/>
              </a:rPr>
              <a:t>https://medium.com/axinc-ai/mobilenetssd-a-machine-learning-model-for-fast-object-detection-37352ce6da7d</a:t>
            </a:r>
            <a:endParaRPr sz="1500">
              <a:latin typeface="Montserrat"/>
              <a:ea typeface="Montserrat"/>
              <a:cs typeface="Montserrat"/>
              <a:sym typeface="Montserrat"/>
            </a:endParaRPr>
          </a:p>
          <a:p>
            <a:pPr indent="-316706" lvl="0" marL="457200" marR="0" rtl="0" algn="just">
              <a:lnSpc>
                <a:spcPct val="100000"/>
              </a:lnSpc>
              <a:spcBef>
                <a:spcPts val="0"/>
              </a:spcBef>
              <a:spcAft>
                <a:spcPts val="0"/>
              </a:spcAft>
              <a:buSzPct val="100000"/>
              <a:buFont typeface="Montserrat"/>
              <a:buChar char="❖"/>
            </a:pPr>
            <a:r>
              <a:rPr lang="en" sz="1500">
                <a:latin typeface="Montserrat"/>
                <a:ea typeface="Montserrat"/>
                <a:cs typeface="Montserrat"/>
                <a:sym typeface="Montserrat"/>
              </a:rPr>
              <a:t>Object Detection TensorFlow</a:t>
            </a:r>
            <a:endParaRPr sz="1500">
              <a:latin typeface="Montserrat"/>
              <a:ea typeface="Montserrat"/>
              <a:cs typeface="Montserrat"/>
              <a:sym typeface="Montserrat"/>
            </a:endParaRPr>
          </a:p>
          <a:p>
            <a:pPr indent="0" lvl="0" marL="457200" marR="0" rtl="0" algn="just">
              <a:lnSpc>
                <a:spcPct val="100000"/>
              </a:lnSpc>
              <a:spcBef>
                <a:spcPts val="0"/>
              </a:spcBef>
              <a:spcAft>
                <a:spcPts val="0"/>
              </a:spcAft>
              <a:buNone/>
            </a:pPr>
            <a:r>
              <a:rPr lang="en" sz="1500">
                <a:uFill>
                  <a:noFill/>
                </a:uFill>
                <a:latin typeface="Montserrat"/>
                <a:ea typeface="Montserrat"/>
                <a:cs typeface="Montserrat"/>
                <a:sym typeface="Montserrat"/>
                <a:hlinkClick r:id="rId7"/>
              </a:rPr>
              <a:t>https://towardsdatascience.com/object-detection-by-tensorflow-2-x-e1199558abc</a:t>
            </a:r>
            <a:endParaRPr sz="1500">
              <a:latin typeface="Montserrat"/>
              <a:ea typeface="Montserrat"/>
              <a:cs typeface="Montserrat"/>
              <a:sym typeface="Montserrat"/>
            </a:endParaRPr>
          </a:p>
          <a:p>
            <a:pPr indent="-316706" lvl="0" marL="457200" marR="0" rtl="0" algn="just">
              <a:lnSpc>
                <a:spcPct val="100000"/>
              </a:lnSpc>
              <a:spcBef>
                <a:spcPts val="0"/>
              </a:spcBef>
              <a:spcAft>
                <a:spcPts val="0"/>
              </a:spcAft>
              <a:buSzPct val="100000"/>
              <a:buFont typeface="Montserrat"/>
              <a:buChar char="❖"/>
            </a:pPr>
            <a:r>
              <a:rPr lang="en" sz="1500">
                <a:latin typeface="Montserrat"/>
                <a:ea typeface="Montserrat"/>
                <a:cs typeface="Montserrat"/>
                <a:sym typeface="Montserrat"/>
              </a:rPr>
              <a:t>gTTS </a:t>
            </a:r>
            <a:endParaRPr sz="1500">
              <a:latin typeface="Montserrat"/>
              <a:ea typeface="Montserrat"/>
              <a:cs typeface="Montserrat"/>
              <a:sym typeface="Montserrat"/>
            </a:endParaRPr>
          </a:p>
          <a:p>
            <a:pPr indent="0" lvl="0" marL="457200" marR="0" rtl="0" algn="just">
              <a:lnSpc>
                <a:spcPct val="100000"/>
              </a:lnSpc>
              <a:spcBef>
                <a:spcPts val="0"/>
              </a:spcBef>
              <a:spcAft>
                <a:spcPts val="0"/>
              </a:spcAft>
              <a:buNone/>
            </a:pPr>
            <a:r>
              <a:rPr lang="en" sz="1500">
                <a:uFill>
                  <a:noFill/>
                </a:uFill>
                <a:latin typeface="Montserrat"/>
                <a:ea typeface="Montserrat"/>
                <a:cs typeface="Montserrat"/>
                <a:sym typeface="Montserrat"/>
                <a:hlinkClick r:id="rId8"/>
              </a:rPr>
              <a:t>https://towardsdatascience.com/how-to-get-started-with-google-text-to-speech-using-python-485e43d1d544</a:t>
            </a:r>
            <a:endParaRPr sz="15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THANK YOU</a:t>
            </a:r>
            <a:endParaRPr/>
          </a:p>
        </p:txBody>
      </p:sp>
      <p:sp>
        <p:nvSpPr>
          <p:cNvPr id="254" name="Google Shape;254;p3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i="1" lang="en" sz="1800">
                <a:latin typeface="Montserrat"/>
                <a:ea typeface="Montserrat"/>
                <a:cs typeface="Montserrat"/>
                <a:sym typeface="Montserrat"/>
              </a:rPr>
              <a:t>Our Github Link :</a:t>
            </a:r>
            <a:endParaRPr i="1" sz="1800">
              <a:latin typeface="Montserrat"/>
              <a:ea typeface="Montserrat"/>
              <a:cs typeface="Montserrat"/>
              <a:sym typeface="Montserrat"/>
            </a:endParaRPr>
          </a:p>
          <a:p>
            <a:pPr indent="0" lvl="0" marL="0" rtl="0" algn="ctr">
              <a:lnSpc>
                <a:spcPct val="100000"/>
              </a:lnSpc>
              <a:spcBef>
                <a:spcPts val="0"/>
              </a:spcBef>
              <a:spcAft>
                <a:spcPts val="0"/>
              </a:spcAft>
              <a:buNone/>
            </a:pPr>
            <a:r>
              <a:rPr i="1" lang="en" sz="1800" u="sng">
                <a:latin typeface="Montserrat"/>
                <a:ea typeface="Montserrat"/>
                <a:cs typeface="Montserrat"/>
                <a:sym typeface="Montserrat"/>
                <a:hlinkClick r:id="rId3"/>
              </a:rPr>
              <a:t>https://github.com/VyomaD/Hack-A-RooFall-2021</a:t>
            </a:r>
            <a:endParaRPr i="1" sz="1800">
              <a:latin typeface="Montserrat"/>
              <a:ea typeface="Montserrat"/>
              <a:cs typeface="Montserrat"/>
              <a:sym typeface="Montserrat"/>
            </a:endParaRPr>
          </a:p>
          <a:p>
            <a:pPr indent="0" lvl="0" marL="0" rtl="0" algn="ctr">
              <a:lnSpc>
                <a:spcPct val="100000"/>
              </a:lnSpc>
              <a:spcBef>
                <a:spcPts val="0"/>
              </a:spcBef>
              <a:spcAft>
                <a:spcPts val="0"/>
              </a:spcAft>
              <a:buNone/>
            </a:pPr>
            <a:r>
              <a:t/>
            </a:r>
            <a:endParaRPr i="1" sz="1800">
              <a:latin typeface="Montserrat"/>
              <a:ea typeface="Montserrat"/>
              <a:cs typeface="Montserrat"/>
              <a:sym typeface="Montserrat"/>
            </a:endParaRPr>
          </a:p>
          <a:p>
            <a:pPr indent="0" lvl="0" marL="0" rtl="0" algn="ctr">
              <a:lnSpc>
                <a:spcPct val="100000"/>
              </a:lnSpc>
              <a:spcBef>
                <a:spcPts val="0"/>
              </a:spcBef>
              <a:spcAft>
                <a:spcPts val="0"/>
              </a:spcAft>
              <a:buNone/>
            </a:pPr>
            <a:r>
              <a:rPr i="1" lang="en" sz="1800">
                <a:latin typeface="Montserrat"/>
                <a:ea typeface="Montserrat"/>
                <a:cs typeface="Montserrat"/>
                <a:sym typeface="Montserrat"/>
              </a:rPr>
              <a:t>Our Youtube Video Link :</a:t>
            </a:r>
            <a:endParaRPr i="1" sz="1800">
              <a:latin typeface="Montserrat"/>
              <a:ea typeface="Montserrat"/>
              <a:cs typeface="Montserrat"/>
              <a:sym typeface="Montserrat"/>
            </a:endParaRPr>
          </a:p>
          <a:p>
            <a:pPr indent="0" lvl="0" marL="0" rtl="0" algn="ctr">
              <a:lnSpc>
                <a:spcPct val="100000"/>
              </a:lnSpc>
              <a:spcBef>
                <a:spcPts val="0"/>
              </a:spcBef>
              <a:spcAft>
                <a:spcPts val="0"/>
              </a:spcAft>
              <a:buNone/>
            </a:pPr>
            <a:r>
              <a:rPr i="1" lang="en" sz="1800" u="sng">
                <a:latin typeface="Montserrat"/>
                <a:ea typeface="Montserrat"/>
                <a:cs typeface="Montserrat"/>
                <a:sym typeface="Montserrat"/>
                <a:hlinkClick r:id="rId4"/>
              </a:rPr>
              <a:t>https://www.youtube.com/watch?v=v7FmaY1613U</a:t>
            </a:r>
            <a:endParaRPr i="1" sz="1800">
              <a:latin typeface="Montserrat"/>
              <a:ea typeface="Montserrat"/>
              <a:cs typeface="Montserrat"/>
              <a:sym typeface="Montserrat"/>
            </a:endParaRPr>
          </a:p>
          <a:p>
            <a:pPr indent="0" lvl="0" marL="0" rtl="0" algn="ctr">
              <a:lnSpc>
                <a:spcPct val="100000"/>
              </a:lnSpc>
              <a:spcBef>
                <a:spcPts val="0"/>
              </a:spcBef>
              <a:spcAft>
                <a:spcPts val="0"/>
              </a:spcAft>
              <a:buNone/>
            </a:pPr>
            <a:r>
              <a:t/>
            </a:r>
            <a:endParaRPr i="1" sz="1800">
              <a:latin typeface="Montserrat"/>
              <a:ea typeface="Montserrat"/>
              <a:cs typeface="Montserrat"/>
              <a:sym typeface="Montserrat"/>
            </a:endParaRPr>
          </a:p>
          <a:p>
            <a:pPr indent="0" lvl="0" marL="0" rtl="0" algn="ctr">
              <a:lnSpc>
                <a:spcPct val="100000"/>
              </a:lnSpc>
              <a:spcBef>
                <a:spcPts val="0"/>
              </a:spcBef>
              <a:spcAft>
                <a:spcPts val="0"/>
              </a:spcAft>
              <a:buNone/>
            </a:pPr>
            <a:r>
              <a:rPr i="1" lang="en" sz="1800">
                <a:latin typeface="Montserrat"/>
                <a:ea typeface="Montserrat"/>
                <a:cs typeface="Montserrat"/>
                <a:sym typeface="Montserrat"/>
              </a:rPr>
              <a:t>ANY QUESTIONS?</a:t>
            </a:r>
            <a:endParaRPr i="1" sz="1800">
              <a:latin typeface="Montserrat"/>
              <a:ea typeface="Montserrat"/>
              <a:cs typeface="Montserrat"/>
              <a:sym typeface="Montserrat"/>
            </a:endParaRPr>
          </a:p>
          <a:p>
            <a:pPr indent="0" lvl="0" marL="0" rtl="0" algn="l">
              <a:spcBef>
                <a:spcPts val="0"/>
              </a:spcBef>
              <a:spcAft>
                <a:spcPts val="1200"/>
              </a:spcAft>
              <a:buNone/>
            </a:pPr>
            <a:r>
              <a:t/>
            </a:r>
            <a:endParaRPr i="1" sz="18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432925"/>
            <a:ext cx="1863000" cy="476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CONTENTS</a:t>
            </a:r>
            <a:endParaRPr b="1"/>
          </a:p>
        </p:txBody>
      </p:sp>
      <p:sp>
        <p:nvSpPr>
          <p:cNvPr id="142" name="Google Shape;142;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85000" lnSpcReduction="20000"/>
          </a:bodyPr>
          <a:lstStyle/>
          <a:p>
            <a:pPr indent="0" lvl="0" marL="0" rtl="0" algn="l">
              <a:lnSpc>
                <a:spcPct val="100000"/>
              </a:lnSpc>
              <a:spcBef>
                <a:spcPts val="0"/>
              </a:spcBef>
              <a:spcAft>
                <a:spcPts val="0"/>
              </a:spcAft>
              <a:buNone/>
            </a:pPr>
            <a:r>
              <a:rPr b="1" lang="en" sz="2000">
                <a:latin typeface="Montserrat"/>
                <a:ea typeface="Montserrat"/>
                <a:cs typeface="Montserrat"/>
                <a:sym typeface="Montserrat"/>
              </a:rPr>
              <a:t>INTRODUCTION</a:t>
            </a:r>
            <a:endParaRPr b="1" sz="2000">
              <a:latin typeface="Montserrat"/>
              <a:ea typeface="Montserrat"/>
              <a:cs typeface="Montserrat"/>
              <a:sym typeface="Montserrat"/>
            </a:endParaRPr>
          </a:p>
          <a:p>
            <a:pPr indent="0" lvl="0" marL="0" rtl="0" algn="l">
              <a:lnSpc>
                <a:spcPct val="100000"/>
              </a:lnSpc>
              <a:spcBef>
                <a:spcPts val="1600"/>
              </a:spcBef>
              <a:spcAft>
                <a:spcPts val="0"/>
              </a:spcAft>
              <a:buNone/>
            </a:pPr>
            <a:r>
              <a:rPr b="1" lang="en" sz="2000">
                <a:latin typeface="Montserrat"/>
                <a:ea typeface="Montserrat"/>
                <a:cs typeface="Montserrat"/>
                <a:sym typeface="Montserrat"/>
              </a:rPr>
              <a:t>PURPOSE</a:t>
            </a:r>
            <a:endParaRPr b="1" sz="2000">
              <a:latin typeface="Montserrat"/>
              <a:ea typeface="Montserrat"/>
              <a:cs typeface="Montserrat"/>
              <a:sym typeface="Montserrat"/>
            </a:endParaRPr>
          </a:p>
          <a:p>
            <a:pPr indent="0" lvl="0" marL="0" rtl="0" algn="l">
              <a:lnSpc>
                <a:spcPct val="100000"/>
              </a:lnSpc>
              <a:spcBef>
                <a:spcPts val="1600"/>
              </a:spcBef>
              <a:spcAft>
                <a:spcPts val="0"/>
              </a:spcAft>
              <a:buNone/>
            </a:pPr>
            <a:r>
              <a:rPr b="1" lang="en" sz="2000">
                <a:latin typeface="Montserrat"/>
                <a:ea typeface="Montserrat"/>
                <a:cs typeface="Montserrat"/>
                <a:sym typeface="Montserrat"/>
              </a:rPr>
              <a:t>DATASET</a:t>
            </a:r>
            <a:endParaRPr b="1" sz="2000">
              <a:latin typeface="Montserrat"/>
              <a:ea typeface="Montserrat"/>
              <a:cs typeface="Montserrat"/>
              <a:sym typeface="Montserrat"/>
            </a:endParaRPr>
          </a:p>
          <a:p>
            <a:pPr indent="0" lvl="0" marL="0" rtl="0" algn="l">
              <a:lnSpc>
                <a:spcPct val="100000"/>
              </a:lnSpc>
              <a:spcBef>
                <a:spcPts val="1600"/>
              </a:spcBef>
              <a:spcAft>
                <a:spcPts val="0"/>
              </a:spcAft>
              <a:buNone/>
            </a:pPr>
            <a:r>
              <a:rPr b="1" lang="en" sz="2000">
                <a:latin typeface="Montserrat"/>
                <a:ea typeface="Montserrat"/>
                <a:cs typeface="Montserrat"/>
                <a:sym typeface="Montserrat"/>
              </a:rPr>
              <a:t>CURRENT FEATURES</a:t>
            </a:r>
            <a:endParaRPr b="1" sz="2000">
              <a:latin typeface="Montserrat"/>
              <a:ea typeface="Montserrat"/>
              <a:cs typeface="Montserrat"/>
              <a:sym typeface="Montserrat"/>
            </a:endParaRPr>
          </a:p>
          <a:p>
            <a:pPr indent="0" lvl="0" marL="0" rtl="0" algn="l">
              <a:lnSpc>
                <a:spcPct val="100000"/>
              </a:lnSpc>
              <a:spcBef>
                <a:spcPts val="1600"/>
              </a:spcBef>
              <a:spcAft>
                <a:spcPts val="0"/>
              </a:spcAft>
              <a:buNone/>
            </a:pPr>
            <a:r>
              <a:rPr b="1" lang="en" sz="2000">
                <a:latin typeface="Montserrat"/>
                <a:ea typeface="Montserrat"/>
                <a:cs typeface="Montserrat"/>
                <a:sym typeface="Montserrat"/>
              </a:rPr>
              <a:t>MACHINE LEARNING MODEL</a:t>
            </a:r>
            <a:endParaRPr b="1" sz="2000">
              <a:latin typeface="Montserrat"/>
              <a:ea typeface="Montserrat"/>
              <a:cs typeface="Montserrat"/>
              <a:sym typeface="Montserrat"/>
            </a:endParaRPr>
          </a:p>
          <a:p>
            <a:pPr indent="0" lvl="0" marL="0" rtl="0" algn="l">
              <a:lnSpc>
                <a:spcPct val="100000"/>
              </a:lnSpc>
              <a:spcBef>
                <a:spcPts val="1600"/>
              </a:spcBef>
              <a:spcAft>
                <a:spcPts val="0"/>
              </a:spcAft>
              <a:buNone/>
            </a:pPr>
            <a:r>
              <a:rPr b="1" lang="en" sz="2000">
                <a:latin typeface="Montserrat"/>
                <a:ea typeface="Montserrat"/>
                <a:cs typeface="Montserrat"/>
                <a:sym typeface="Montserrat"/>
              </a:rPr>
              <a:t>LIVE DEMO</a:t>
            </a:r>
            <a:endParaRPr b="1" sz="2000">
              <a:latin typeface="Montserrat"/>
              <a:ea typeface="Montserrat"/>
              <a:cs typeface="Montserrat"/>
              <a:sym typeface="Montserrat"/>
            </a:endParaRPr>
          </a:p>
          <a:p>
            <a:pPr indent="0" lvl="0" marL="0" rtl="0" algn="l">
              <a:spcBef>
                <a:spcPts val="1600"/>
              </a:spcBef>
              <a:spcAft>
                <a:spcPts val="1200"/>
              </a:spcAft>
              <a:buNone/>
            </a:pPr>
            <a:r>
              <a:t/>
            </a:r>
            <a:endParaRPr>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graphicFrame>
        <p:nvGraphicFramePr>
          <p:cNvPr id="147" name="Google Shape;147;p15"/>
          <p:cNvGraphicFramePr/>
          <p:nvPr/>
        </p:nvGraphicFramePr>
        <p:xfrm>
          <a:off x="668513" y="1534600"/>
          <a:ext cx="3000000" cy="3000000"/>
        </p:xfrm>
        <a:graphic>
          <a:graphicData uri="http://schemas.openxmlformats.org/drawingml/2006/table">
            <a:tbl>
              <a:tblPr>
                <a:noFill/>
                <a:tableStyleId>{0D97D909-A1A2-431B-AFD6-828447034842}</a:tableStyleId>
              </a:tblPr>
              <a:tblGrid>
                <a:gridCol w="2602325"/>
                <a:gridCol w="2602325"/>
                <a:gridCol w="2602325"/>
              </a:tblGrid>
              <a:tr h="2831375">
                <a:tc>
                  <a:txBody>
                    <a:bodyPr/>
                    <a:lstStyle/>
                    <a:p>
                      <a:pPr indent="0" lvl="0" marL="0" rtl="0" algn="ctr">
                        <a:spcBef>
                          <a:spcPts val="0"/>
                        </a:spcBef>
                        <a:spcAft>
                          <a:spcPts val="0"/>
                        </a:spcAft>
                        <a:buNone/>
                      </a:pPr>
                      <a:r>
                        <a:rPr b="1" lang="en" u="sng">
                          <a:solidFill>
                            <a:schemeClr val="lt1"/>
                          </a:solidFill>
                        </a:rPr>
                        <a:t>Vyoma Desai</a:t>
                      </a:r>
                      <a:endParaRPr b="1" u="sng">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Model, Triangle Similarity, TensorFlow API</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Training using TensorFlow API</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Core Idea about the project</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Distance estimation using Triangle Similarity</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Demo of the system</a:t>
                      </a:r>
                      <a:endParaRPr/>
                    </a:p>
                  </a:txBody>
                  <a:tcPr marT="91425" marB="91425" marR="91425" marL="91425"/>
                </a:tc>
                <a:tc>
                  <a:txBody>
                    <a:bodyPr/>
                    <a:lstStyle/>
                    <a:p>
                      <a:pPr indent="0" lvl="0" marL="0" rtl="0" algn="ctr">
                        <a:spcBef>
                          <a:spcPts val="0"/>
                        </a:spcBef>
                        <a:spcAft>
                          <a:spcPts val="0"/>
                        </a:spcAft>
                        <a:buNone/>
                      </a:pPr>
                      <a:r>
                        <a:rPr b="1" lang="en" sz="1300" u="sng">
                          <a:solidFill>
                            <a:schemeClr val="lt1"/>
                          </a:solidFill>
                          <a:latin typeface="Montserrat"/>
                          <a:ea typeface="Montserrat"/>
                          <a:cs typeface="Montserrat"/>
                          <a:sym typeface="Montserrat"/>
                        </a:rPr>
                        <a:t>Mohammed and Divyanshi</a:t>
                      </a:r>
                      <a:endParaRPr b="1" sz="1300" u="sng">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300">
                        <a:solidFill>
                          <a:schemeClr val="lt1"/>
                        </a:solidFill>
                        <a:latin typeface="Montserrat"/>
                        <a:ea typeface="Montserrat"/>
                        <a:cs typeface="Montserrat"/>
                        <a:sym typeface="Montserrat"/>
                      </a:endParaRPr>
                    </a:p>
                    <a:p>
                      <a:pPr indent="0" lvl="0" marL="0" rtl="0" algn="l">
                        <a:spcBef>
                          <a:spcPts val="0"/>
                        </a:spcBef>
                        <a:spcAft>
                          <a:spcPts val="0"/>
                        </a:spcAft>
                        <a:buNone/>
                      </a:pPr>
                      <a:r>
                        <a:rPr lang="en">
                          <a:solidFill>
                            <a:schemeClr val="lt1"/>
                          </a:solidFill>
                          <a:latin typeface="Montserrat"/>
                          <a:ea typeface="Montserrat"/>
                          <a:cs typeface="Montserrat"/>
                          <a:sym typeface="Montserrat"/>
                        </a:rPr>
                        <a:t>Dataset</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Research</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Statistics</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Cleaning and Preprocessing</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Wider face Dataset</a:t>
                      </a:r>
                      <a:endParaRPr/>
                    </a:p>
                  </a:txBody>
                  <a:tcPr marT="91425" marB="91425" marR="91425" marL="91425"/>
                </a:tc>
                <a:tc>
                  <a:txBody>
                    <a:bodyPr/>
                    <a:lstStyle/>
                    <a:p>
                      <a:pPr indent="0" lvl="0" marL="0" rtl="0" algn="ctr">
                        <a:spcBef>
                          <a:spcPts val="0"/>
                        </a:spcBef>
                        <a:spcAft>
                          <a:spcPts val="0"/>
                        </a:spcAft>
                        <a:buNone/>
                      </a:pPr>
                      <a:r>
                        <a:rPr b="1" lang="en" u="sng">
                          <a:solidFill>
                            <a:schemeClr val="lt1"/>
                          </a:solidFill>
                        </a:rPr>
                        <a:t>Tanvi Jain</a:t>
                      </a:r>
                      <a:endParaRPr b="1" u="sng">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Alert System using gTTS</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Used Annotation using labelling package</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Efficient Text-To-Speech Conversion System</a:t>
                      </a:r>
                      <a:endParaRPr>
                        <a:solidFill>
                          <a:schemeClr val="lt1"/>
                        </a:solidFill>
                      </a:endParaRPr>
                    </a:p>
                    <a:p>
                      <a:pPr indent="-317500" lvl="0" marL="457200" rtl="0" algn="l">
                        <a:spcBef>
                          <a:spcPts val="0"/>
                        </a:spcBef>
                        <a:spcAft>
                          <a:spcPts val="0"/>
                        </a:spcAft>
                        <a:buClr>
                          <a:schemeClr val="lt1"/>
                        </a:buClr>
                        <a:buSzPts val="1400"/>
                        <a:buFont typeface="Montserrat"/>
                        <a:buChar char="❖"/>
                      </a:pPr>
                      <a:r>
                        <a:rPr lang="en">
                          <a:solidFill>
                            <a:schemeClr val="lt1"/>
                          </a:solidFill>
                        </a:rPr>
                        <a:t>Image scrapped from the web and annotation</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Used gTTS library</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Parallelization of Text-To-Speech</a:t>
                      </a:r>
                      <a:endParaRPr/>
                    </a:p>
                  </a:txBody>
                  <a:tcPr marT="91425" marB="91425" marR="91425" marL="91425"/>
                </a:tc>
              </a:tr>
            </a:tbl>
          </a:graphicData>
        </a:graphic>
      </p:graphicFrame>
      <p:sp>
        <p:nvSpPr>
          <p:cNvPr id="148" name="Google Shape;148;p15"/>
          <p:cNvSpPr txBox="1"/>
          <p:nvPr>
            <p:ph type="title"/>
          </p:nvPr>
        </p:nvSpPr>
        <p:spPr>
          <a:xfrm>
            <a:off x="1052550" y="509250"/>
            <a:ext cx="7038900" cy="61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CONTRIBUTION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154" name="Google Shape;154;p16"/>
          <p:cNvSpPr txBox="1"/>
          <p:nvPr>
            <p:ph idx="1" type="body"/>
          </p:nvPr>
        </p:nvSpPr>
        <p:spPr>
          <a:xfrm>
            <a:off x="1094700" y="1186625"/>
            <a:ext cx="7444500" cy="3266400"/>
          </a:xfrm>
          <a:prstGeom prst="rect">
            <a:avLst/>
          </a:prstGeom>
        </p:spPr>
        <p:txBody>
          <a:bodyPr anchorCtr="0" anchor="t" bIns="91425" lIns="91425" spcFirstLastPara="1" rIns="91425" wrap="square" tIns="91425">
            <a:noAutofit/>
          </a:bodyPr>
          <a:lstStyle/>
          <a:p>
            <a:pPr indent="-355600" lvl="0" marL="457200" rtl="0" algn="just">
              <a:lnSpc>
                <a:spcPct val="80000"/>
              </a:lnSpc>
              <a:spcBef>
                <a:spcPts val="0"/>
              </a:spcBef>
              <a:spcAft>
                <a:spcPts val="0"/>
              </a:spcAft>
              <a:buSzPts val="2000"/>
              <a:buFont typeface="Montserrat"/>
              <a:buChar char="❖"/>
            </a:pPr>
            <a:r>
              <a:rPr lang="en" sz="2000">
                <a:latin typeface="Montserrat"/>
                <a:ea typeface="Montserrat"/>
                <a:cs typeface="Montserrat"/>
                <a:sym typeface="Montserrat"/>
              </a:rPr>
              <a:t>Number of visually impaired person in the world is about 285 million. </a:t>
            </a:r>
            <a:endParaRPr sz="2000">
              <a:latin typeface="Montserrat"/>
              <a:ea typeface="Montserrat"/>
              <a:cs typeface="Montserrat"/>
              <a:sym typeface="Montserrat"/>
            </a:endParaRPr>
          </a:p>
          <a:p>
            <a:pPr indent="0" lvl="0" marL="0" rtl="0" algn="just">
              <a:lnSpc>
                <a:spcPct val="80000"/>
              </a:lnSpc>
              <a:spcBef>
                <a:spcPts val="0"/>
              </a:spcBef>
              <a:spcAft>
                <a:spcPts val="0"/>
              </a:spcAft>
              <a:buNone/>
            </a:pPr>
            <a:r>
              <a:t/>
            </a:r>
            <a:endParaRPr sz="2000">
              <a:latin typeface="Montserrat"/>
              <a:ea typeface="Montserrat"/>
              <a:cs typeface="Montserrat"/>
              <a:sym typeface="Montserrat"/>
            </a:endParaRPr>
          </a:p>
          <a:p>
            <a:pPr indent="0" lvl="0" marL="0" rtl="0" algn="just">
              <a:lnSpc>
                <a:spcPct val="80000"/>
              </a:lnSpc>
              <a:spcBef>
                <a:spcPts val="0"/>
              </a:spcBef>
              <a:spcAft>
                <a:spcPts val="0"/>
              </a:spcAft>
              <a:buNone/>
            </a:pPr>
            <a:r>
              <a:t/>
            </a:r>
            <a:endParaRPr sz="2000">
              <a:latin typeface="Montserrat"/>
              <a:ea typeface="Montserrat"/>
              <a:cs typeface="Montserrat"/>
              <a:sym typeface="Montserrat"/>
            </a:endParaRPr>
          </a:p>
          <a:p>
            <a:pPr indent="-355600" lvl="0" marL="457200" rtl="0" algn="just">
              <a:lnSpc>
                <a:spcPct val="80000"/>
              </a:lnSpc>
              <a:spcBef>
                <a:spcPts val="0"/>
              </a:spcBef>
              <a:spcAft>
                <a:spcPts val="0"/>
              </a:spcAft>
              <a:buSzPts val="2000"/>
              <a:buFont typeface="Montserrat"/>
              <a:buChar char="❖"/>
            </a:pPr>
            <a:r>
              <a:rPr lang="en" sz="2000">
                <a:latin typeface="Montserrat"/>
                <a:ea typeface="Montserrat"/>
                <a:cs typeface="Montserrat"/>
                <a:sym typeface="Montserrat"/>
              </a:rPr>
              <a:t>They suffer regular and constant challenges in Navigation especially when they are on their own and are mostly dependent on someone for even accessing their basic day-to-day needs. </a:t>
            </a:r>
            <a:endParaRPr sz="2000">
              <a:latin typeface="Montserrat"/>
              <a:ea typeface="Montserrat"/>
              <a:cs typeface="Montserrat"/>
              <a:sym typeface="Montserrat"/>
            </a:endParaRPr>
          </a:p>
          <a:p>
            <a:pPr indent="0" lvl="0" marL="0" rtl="0" algn="just">
              <a:lnSpc>
                <a:spcPct val="80000"/>
              </a:lnSpc>
              <a:spcBef>
                <a:spcPts val="0"/>
              </a:spcBef>
              <a:spcAft>
                <a:spcPts val="0"/>
              </a:spcAft>
              <a:buNone/>
            </a:pPr>
            <a:r>
              <a:t/>
            </a:r>
            <a:endParaRPr sz="2000">
              <a:latin typeface="Montserrat"/>
              <a:ea typeface="Montserrat"/>
              <a:cs typeface="Montserrat"/>
              <a:sym typeface="Montserrat"/>
            </a:endParaRPr>
          </a:p>
          <a:p>
            <a:pPr indent="0" lvl="0" marL="0" rtl="0" algn="just">
              <a:lnSpc>
                <a:spcPct val="80000"/>
              </a:lnSpc>
              <a:spcBef>
                <a:spcPts val="0"/>
              </a:spcBef>
              <a:spcAft>
                <a:spcPts val="0"/>
              </a:spcAft>
              <a:buNone/>
            </a:pPr>
            <a:r>
              <a:t/>
            </a:r>
            <a:endParaRPr sz="2000">
              <a:latin typeface="Montserrat"/>
              <a:ea typeface="Montserrat"/>
              <a:cs typeface="Montserrat"/>
              <a:sym typeface="Montserrat"/>
            </a:endParaRPr>
          </a:p>
          <a:p>
            <a:pPr indent="-355600" lvl="0" marL="457200" rtl="0" algn="just">
              <a:lnSpc>
                <a:spcPct val="80000"/>
              </a:lnSpc>
              <a:spcBef>
                <a:spcPts val="0"/>
              </a:spcBef>
              <a:spcAft>
                <a:spcPts val="0"/>
              </a:spcAft>
              <a:buSzPts val="2000"/>
              <a:buFont typeface="Montserrat"/>
              <a:buChar char="❖"/>
            </a:pPr>
            <a:r>
              <a:rPr lang="en" sz="2000">
                <a:latin typeface="Montserrat"/>
                <a:ea typeface="Montserrat"/>
                <a:cs typeface="Montserrat"/>
                <a:sym typeface="Montserrat"/>
              </a:rPr>
              <a:t>So, it’s a quite challenging task and the technological solution for them is of utmost importance and much needed. </a:t>
            </a:r>
            <a:endParaRPr sz="15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2032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PURPOSE</a:t>
            </a:r>
            <a:endParaRPr/>
          </a:p>
        </p:txBody>
      </p:sp>
      <p:sp>
        <p:nvSpPr>
          <p:cNvPr id="160" name="Google Shape;160;p17"/>
          <p:cNvSpPr txBox="1"/>
          <p:nvPr>
            <p:ph idx="1" type="body"/>
          </p:nvPr>
        </p:nvSpPr>
        <p:spPr>
          <a:xfrm>
            <a:off x="1056400" y="1004450"/>
            <a:ext cx="7785900" cy="3526200"/>
          </a:xfrm>
          <a:prstGeom prst="rect">
            <a:avLst/>
          </a:prstGeom>
        </p:spPr>
        <p:txBody>
          <a:bodyPr anchorCtr="0" anchor="t" bIns="91425" lIns="91425" spcFirstLastPara="1" rIns="91425" wrap="square" tIns="91425">
            <a:noAutofit/>
          </a:bodyPr>
          <a:lstStyle/>
          <a:p>
            <a:pPr indent="-355600" lvl="0" marL="457200" rtl="0" algn="just">
              <a:lnSpc>
                <a:spcPct val="80000"/>
              </a:lnSpc>
              <a:spcBef>
                <a:spcPts val="0"/>
              </a:spcBef>
              <a:spcAft>
                <a:spcPts val="0"/>
              </a:spcAft>
              <a:buSzPts val="2000"/>
              <a:buFont typeface="Montserrat"/>
              <a:buChar char="❖"/>
            </a:pPr>
            <a:r>
              <a:rPr lang="en" sz="2000">
                <a:latin typeface="Montserrat"/>
                <a:ea typeface="Montserrat"/>
                <a:cs typeface="Montserrat"/>
                <a:sym typeface="Montserrat"/>
              </a:rPr>
              <a:t>Most challenging part is the accurate distance estimation of people and object around the person which is our key unique feature.</a:t>
            </a:r>
            <a:endParaRPr sz="2000">
              <a:latin typeface="Montserrat"/>
              <a:ea typeface="Montserrat"/>
              <a:cs typeface="Montserrat"/>
              <a:sym typeface="Montserrat"/>
            </a:endParaRPr>
          </a:p>
          <a:p>
            <a:pPr indent="0" lvl="0" marL="457200" rtl="0" algn="just">
              <a:lnSpc>
                <a:spcPct val="80000"/>
              </a:lnSpc>
              <a:spcBef>
                <a:spcPts val="0"/>
              </a:spcBef>
              <a:spcAft>
                <a:spcPts val="0"/>
              </a:spcAft>
              <a:buNone/>
            </a:pPr>
            <a:r>
              <a:t/>
            </a:r>
            <a:endParaRPr sz="2000">
              <a:latin typeface="Montserrat"/>
              <a:ea typeface="Montserrat"/>
              <a:cs typeface="Montserrat"/>
              <a:sym typeface="Montserrat"/>
            </a:endParaRPr>
          </a:p>
          <a:p>
            <a:pPr indent="-355600" lvl="0" marL="457200" rtl="0" algn="just">
              <a:lnSpc>
                <a:spcPct val="80000"/>
              </a:lnSpc>
              <a:spcBef>
                <a:spcPts val="0"/>
              </a:spcBef>
              <a:spcAft>
                <a:spcPts val="0"/>
              </a:spcAft>
              <a:buSzPts val="2000"/>
              <a:buFont typeface="Montserrat"/>
              <a:buChar char="❖"/>
            </a:pPr>
            <a:r>
              <a:rPr lang="en" sz="2000">
                <a:latin typeface="Montserrat"/>
                <a:ea typeface="Montserrat"/>
                <a:cs typeface="Montserrat"/>
                <a:sym typeface="Montserrat"/>
              </a:rPr>
              <a:t>Our methodology and idea allows blind victims to identify Person and also generate voice response/feedback and calculates distance which produces warnings whether he/she is very close or far away from the person.</a:t>
            </a:r>
            <a:endParaRPr sz="2000">
              <a:latin typeface="Montserrat"/>
              <a:ea typeface="Montserrat"/>
              <a:cs typeface="Montserrat"/>
              <a:sym typeface="Montserrat"/>
            </a:endParaRPr>
          </a:p>
          <a:p>
            <a:pPr indent="0" lvl="0" marL="457200" rtl="0" algn="just">
              <a:lnSpc>
                <a:spcPct val="80000"/>
              </a:lnSpc>
              <a:spcBef>
                <a:spcPts val="0"/>
              </a:spcBef>
              <a:spcAft>
                <a:spcPts val="0"/>
              </a:spcAft>
              <a:buNone/>
            </a:pPr>
            <a:r>
              <a:t/>
            </a:r>
            <a:endParaRPr sz="2000">
              <a:latin typeface="Montserrat"/>
              <a:ea typeface="Montserrat"/>
              <a:cs typeface="Montserrat"/>
              <a:sym typeface="Montserrat"/>
            </a:endParaRPr>
          </a:p>
          <a:p>
            <a:pPr indent="-355600" lvl="0" marL="457200" rtl="0" algn="just">
              <a:lnSpc>
                <a:spcPct val="80000"/>
              </a:lnSpc>
              <a:spcBef>
                <a:spcPts val="0"/>
              </a:spcBef>
              <a:spcAft>
                <a:spcPts val="0"/>
              </a:spcAft>
              <a:buSzPts val="2000"/>
              <a:buFont typeface="Montserrat"/>
              <a:buChar char="❖"/>
            </a:pPr>
            <a:r>
              <a:rPr lang="en" sz="2000">
                <a:latin typeface="Montserrat"/>
                <a:ea typeface="Montserrat"/>
                <a:cs typeface="Montserrat"/>
                <a:sym typeface="Montserrat"/>
              </a:rPr>
              <a:t>Aim of this project is to develop an efficient and a low cost system to help visually impaired to navigate with greater comfort, speed and confidence.</a:t>
            </a:r>
            <a:endParaRPr sz="20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 OVERVIEW</a:t>
            </a:r>
            <a:endParaRPr/>
          </a:p>
        </p:txBody>
      </p:sp>
      <p:pic>
        <p:nvPicPr>
          <p:cNvPr id="166" name="Google Shape;166;p18"/>
          <p:cNvPicPr preferRelativeResize="0"/>
          <p:nvPr/>
        </p:nvPicPr>
        <p:blipFill>
          <a:blip r:embed="rId3">
            <a:alphaModFix/>
          </a:blip>
          <a:stretch>
            <a:fillRect/>
          </a:stretch>
        </p:blipFill>
        <p:spPr>
          <a:xfrm>
            <a:off x="684863" y="1446400"/>
            <a:ext cx="7774273" cy="35308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1003075" y="185925"/>
            <a:ext cx="7038900" cy="55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LIVE DEMO</a:t>
            </a:r>
            <a:endParaRPr/>
          </a:p>
        </p:txBody>
      </p:sp>
      <p:pic>
        <p:nvPicPr>
          <p:cNvPr id="172" name="Google Shape;172;p19" title="Third-Eye-hackathon">
            <a:hlinkClick r:id="rId3"/>
          </p:cNvPr>
          <p:cNvPicPr preferRelativeResize="0"/>
          <p:nvPr/>
        </p:nvPicPr>
        <p:blipFill>
          <a:blip r:embed="rId4">
            <a:alphaModFix/>
          </a:blip>
          <a:stretch>
            <a:fillRect/>
          </a:stretch>
        </p:blipFill>
        <p:spPr>
          <a:xfrm>
            <a:off x="0" y="888400"/>
            <a:ext cx="9144000" cy="4268925"/>
          </a:xfrm>
          <a:prstGeom prst="rect">
            <a:avLst/>
          </a:prstGeom>
          <a:noFill/>
          <a:ln>
            <a:noFill/>
          </a:ln>
        </p:spPr>
      </p:pic>
      <p:sp>
        <p:nvSpPr>
          <p:cNvPr id="173" name="Google Shape;173;p19"/>
          <p:cNvSpPr txBox="1"/>
          <p:nvPr/>
        </p:nvSpPr>
        <p:spPr>
          <a:xfrm>
            <a:off x="7602675" y="103925"/>
            <a:ext cx="14028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VYOMA DESAI</a:t>
            </a:r>
            <a:endParaRPr b="1" i="1">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HARDWARE CONSTRUCTION</a:t>
            </a:r>
            <a:endParaRPr/>
          </a:p>
        </p:txBody>
      </p:sp>
      <p:pic>
        <p:nvPicPr>
          <p:cNvPr id="179" name="Google Shape;179;p20"/>
          <p:cNvPicPr preferRelativeResize="0"/>
          <p:nvPr/>
        </p:nvPicPr>
        <p:blipFill>
          <a:blip r:embed="rId3">
            <a:alphaModFix/>
          </a:blip>
          <a:stretch>
            <a:fillRect/>
          </a:stretch>
        </p:blipFill>
        <p:spPr>
          <a:xfrm>
            <a:off x="188681" y="1578975"/>
            <a:ext cx="2012349" cy="2966748"/>
          </a:xfrm>
          <a:prstGeom prst="rect">
            <a:avLst/>
          </a:prstGeom>
          <a:noFill/>
          <a:ln>
            <a:noFill/>
          </a:ln>
        </p:spPr>
      </p:pic>
      <p:pic>
        <p:nvPicPr>
          <p:cNvPr id="180" name="Google Shape;180;p20"/>
          <p:cNvPicPr preferRelativeResize="0"/>
          <p:nvPr/>
        </p:nvPicPr>
        <p:blipFill>
          <a:blip r:embed="rId4">
            <a:alphaModFix/>
          </a:blip>
          <a:stretch>
            <a:fillRect/>
          </a:stretch>
        </p:blipFill>
        <p:spPr>
          <a:xfrm>
            <a:off x="2404300" y="1596456"/>
            <a:ext cx="2211951" cy="2949268"/>
          </a:xfrm>
          <a:prstGeom prst="rect">
            <a:avLst/>
          </a:prstGeom>
          <a:noFill/>
          <a:ln>
            <a:noFill/>
          </a:ln>
        </p:spPr>
      </p:pic>
      <p:pic>
        <p:nvPicPr>
          <p:cNvPr id="181" name="Google Shape;181;p20"/>
          <p:cNvPicPr preferRelativeResize="0"/>
          <p:nvPr/>
        </p:nvPicPr>
        <p:blipFill>
          <a:blip r:embed="rId5">
            <a:alphaModFix/>
          </a:blip>
          <a:stretch>
            <a:fillRect/>
          </a:stretch>
        </p:blipFill>
        <p:spPr>
          <a:xfrm>
            <a:off x="4826575" y="1596450"/>
            <a:ext cx="2012349" cy="2949276"/>
          </a:xfrm>
          <a:prstGeom prst="rect">
            <a:avLst/>
          </a:prstGeom>
          <a:noFill/>
          <a:ln>
            <a:noFill/>
          </a:ln>
        </p:spPr>
      </p:pic>
      <p:pic>
        <p:nvPicPr>
          <p:cNvPr id="182" name="Google Shape;182;p20"/>
          <p:cNvPicPr preferRelativeResize="0"/>
          <p:nvPr/>
        </p:nvPicPr>
        <p:blipFill>
          <a:blip r:embed="rId6">
            <a:alphaModFix/>
          </a:blip>
          <a:stretch>
            <a:fillRect/>
          </a:stretch>
        </p:blipFill>
        <p:spPr>
          <a:xfrm>
            <a:off x="7020850" y="1596450"/>
            <a:ext cx="1965099" cy="2949276"/>
          </a:xfrm>
          <a:prstGeom prst="rect">
            <a:avLst/>
          </a:prstGeom>
          <a:noFill/>
          <a:ln>
            <a:noFill/>
          </a:ln>
        </p:spPr>
      </p:pic>
      <p:sp>
        <p:nvSpPr>
          <p:cNvPr id="183" name="Google Shape;183;p20"/>
          <p:cNvSpPr txBox="1"/>
          <p:nvPr/>
        </p:nvSpPr>
        <p:spPr>
          <a:xfrm>
            <a:off x="173400" y="4667250"/>
            <a:ext cx="87972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Montserrat"/>
              <a:buChar char="●"/>
            </a:pPr>
            <a:r>
              <a:rPr b="1" lang="en">
                <a:solidFill>
                  <a:schemeClr val="lt1"/>
                </a:solidFill>
                <a:latin typeface="Montserrat"/>
                <a:ea typeface="Montserrat"/>
                <a:cs typeface="Montserrat"/>
                <a:sym typeface="Montserrat"/>
              </a:rPr>
              <a:t>We have setup 2 web cameras , one at front and other at back for this project. </a:t>
            </a:r>
            <a:endParaRPr b="1">
              <a:solidFill>
                <a:schemeClr val="lt1"/>
              </a:solidFill>
              <a:latin typeface="Montserrat"/>
              <a:ea typeface="Montserrat"/>
              <a:cs typeface="Montserrat"/>
              <a:sym typeface="Montserrat"/>
            </a:endParaRPr>
          </a:p>
        </p:txBody>
      </p:sp>
      <p:sp>
        <p:nvSpPr>
          <p:cNvPr id="184" name="Google Shape;184;p20"/>
          <p:cNvSpPr txBox="1"/>
          <p:nvPr/>
        </p:nvSpPr>
        <p:spPr>
          <a:xfrm>
            <a:off x="7602675" y="103925"/>
            <a:ext cx="14028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VYOMA DESAI</a:t>
            </a:r>
            <a:endParaRPr b="1" i="1">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1"/>
          <p:cNvSpPr txBox="1"/>
          <p:nvPr>
            <p:ph type="title"/>
          </p:nvPr>
        </p:nvSpPr>
        <p:spPr>
          <a:xfrm>
            <a:off x="1052550" y="379625"/>
            <a:ext cx="7038900" cy="1532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MACHINE LEARNING MODEL</a:t>
            </a:r>
            <a:endParaRPr/>
          </a:p>
          <a:p>
            <a:pPr indent="-314325" lvl="0" marL="457200" rtl="0" algn="just">
              <a:spcBef>
                <a:spcPts val="0"/>
              </a:spcBef>
              <a:spcAft>
                <a:spcPts val="0"/>
              </a:spcAft>
              <a:buSzPct val="100000"/>
              <a:buFont typeface="Jura"/>
              <a:buChar char="●"/>
            </a:pPr>
            <a:r>
              <a:rPr b="1" lang="en" sz="1500">
                <a:latin typeface="Jura"/>
                <a:ea typeface="Jura"/>
                <a:cs typeface="Jura"/>
                <a:sym typeface="Jura"/>
              </a:rPr>
              <a:t>We developed a lightweight face detector using </a:t>
            </a:r>
            <a:r>
              <a:rPr b="1" lang="en" sz="1500" u="sng">
                <a:latin typeface="Jura"/>
                <a:ea typeface="Jura"/>
                <a:cs typeface="Jura"/>
                <a:sym typeface="Jura"/>
              </a:rPr>
              <a:t>MobileNet SSD</a:t>
            </a:r>
            <a:r>
              <a:rPr b="1" lang="en" sz="1500">
                <a:latin typeface="Jura"/>
                <a:ea typeface="Jura"/>
                <a:cs typeface="Jura"/>
                <a:sym typeface="Jura"/>
              </a:rPr>
              <a:t> (Single Shot Detection) by using Tensorflow object detection API.</a:t>
            </a:r>
            <a:endParaRPr b="1" sz="1500">
              <a:latin typeface="Jura"/>
              <a:ea typeface="Jura"/>
              <a:cs typeface="Jura"/>
              <a:sym typeface="Jura"/>
            </a:endParaRPr>
          </a:p>
          <a:p>
            <a:pPr indent="-314325" lvl="0" marL="457200" rtl="0" algn="just">
              <a:spcBef>
                <a:spcPts val="0"/>
              </a:spcBef>
              <a:spcAft>
                <a:spcPts val="0"/>
              </a:spcAft>
              <a:buSzPct val="100000"/>
              <a:buFont typeface="Jura"/>
              <a:buChar char="●"/>
            </a:pPr>
            <a:r>
              <a:rPr b="1" lang="en" sz="1500">
                <a:latin typeface="Jura"/>
                <a:ea typeface="Jura"/>
                <a:cs typeface="Jura"/>
                <a:sym typeface="Jura"/>
              </a:rPr>
              <a:t>This gives us inference time less than 7 milliseconds with an input size of 300 and 300 (image pixel size)</a:t>
            </a:r>
            <a:endParaRPr b="1" sz="1500">
              <a:latin typeface="Jura"/>
              <a:ea typeface="Jura"/>
              <a:cs typeface="Jura"/>
              <a:sym typeface="Jura"/>
            </a:endParaRPr>
          </a:p>
          <a:p>
            <a:pPr indent="-314325" lvl="0" marL="457200" rtl="0" algn="just">
              <a:spcBef>
                <a:spcPts val="0"/>
              </a:spcBef>
              <a:spcAft>
                <a:spcPts val="0"/>
              </a:spcAft>
              <a:buSzPct val="100000"/>
              <a:buFont typeface="Jura"/>
              <a:buChar char="●"/>
            </a:pPr>
            <a:r>
              <a:rPr b="1" lang="en" sz="1500">
                <a:latin typeface="Jura"/>
                <a:ea typeface="Jura"/>
                <a:cs typeface="Jura"/>
                <a:sym typeface="Jura"/>
              </a:rPr>
              <a:t>We got an accuracy of </a:t>
            </a:r>
            <a:r>
              <a:rPr b="1" lang="en" sz="1500">
                <a:latin typeface="Jura"/>
                <a:ea typeface="Jura"/>
                <a:cs typeface="Jura"/>
                <a:sym typeface="Jura"/>
              </a:rPr>
              <a:t>around 85%</a:t>
            </a:r>
            <a:endParaRPr b="1" sz="1500">
              <a:latin typeface="Jura"/>
              <a:ea typeface="Jura"/>
              <a:cs typeface="Jura"/>
              <a:sym typeface="Jura"/>
            </a:endParaRPr>
          </a:p>
        </p:txBody>
      </p:sp>
      <p:sp>
        <p:nvSpPr>
          <p:cNvPr id="190" name="Google Shape;190;p21"/>
          <p:cNvSpPr txBox="1"/>
          <p:nvPr/>
        </p:nvSpPr>
        <p:spPr>
          <a:xfrm>
            <a:off x="7602675" y="103925"/>
            <a:ext cx="1402800" cy="400200"/>
          </a:xfrm>
          <a:prstGeom prst="rect">
            <a:avLst/>
          </a:prstGeom>
          <a:solidFill>
            <a:srgbClr val="B6D7A8"/>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chemeClr val="lt1"/>
                </a:solidFill>
                <a:latin typeface="Lato"/>
                <a:ea typeface="Lato"/>
                <a:cs typeface="Lato"/>
                <a:sym typeface="Lato"/>
              </a:rPr>
              <a:t>VYOMA DESAI</a:t>
            </a:r>
            <a:endParaRPr b="1" i="1">
              <a:solidFill>
                <a:schemeClr val="lt1"/>
              </a:solidFill>
              <a:latin typeface="Lato"/>
              <a:ea typeface="Lato"/>
              <a:cs typeface="Lato"/>
              <a:sym typeface="Lato"/>
            </a:endParaRPr>
          </a:p>
        </p:txBody>
      </p:sp>
      <p:pic>
        <p:nvPicPr>
          <p:cNvPr id="191" name="Google Shape;191;p21"/>
          <p:cNvPicPr preferRelativeResize="0"/>
          <p:nvPr/>
        </p:nvPicPr>
        <p:blipFill>
          <a:blip r:embed="rId3">
            <a:alphaModFix/>
          </a:blip>
          <a:stretch>
            <a:fillRect/>
          </a:stretch>
        </p:blipFill>
        <p:spPr>
          <a:xfrm>
            <a:off x="117000" y="2000775"/>
            <a:ext cx="8909998" cy="2860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